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60" r:id="rId6"/>
    <p:sldId id="313" r:id="rId7"/>
    <p:sldId id="325" r:id="rId8"/>
    <p:sldId id="329" r:id="rId9"/>
    <p:sldId id="266" r:id="rId10"/>
    <p:sldId id="330" r:id="rId11"/>
    <p:sldId id="327" r:id="rId12"/>
    <p:sldId id="356" r:id="rId13"/>
    <p:sldId id="267" r:id="rId14"/>
    <p:sldId id="268" r:id="rId15"/>
    <p:sldId id="303" r:id="rId16"/>
    <p:sldId id="270" r:id="rId17"/>
    <p:sldId id="346" r:id="rId18"/>
    <p:sldId id="332" r:id="rId19"/>
    <p:sldId id="357" r:id="rId20"/>
    <p:sldId id="278" r:id="rId21"/>
    <p:sldId id="360" r:id="rId22"/>
    <p:sldId id="279" r:id="rId23"/>
    <p:sldId id="350" r:id="rId24"/>
    <p:sldId id="334" r:id="rId25"/>
    <p:sldId id="294" r:id="rId26"/>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5050"/>
    <a:srgbClr val="00FF00"/>
    <a:srgbClr val="009900"/>
    <a:srgbClr val="3366CC"/>
    <a:srgbClr val="FF0066"/>
    <a:srgbClr val="CC00CC"/>
    <a:srgbClr val="2952A3"/>
    <a:srgbClr val="003399"/>
    <a:srgbClr val="2534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ED4F4-BD56-47F1-BECB-E0AB032FE78F}" v="37" dt="2020-01-16T19:50:02.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16" autoAdjust="0"/>
    <p:restoredTop sz="96149" autoAdjust="0"/>
  </p:normalViewPr>
  <p:slideViewPr>
    <p:cSldViewPr snapToGrid="0">
      <p:cViewPr varScale="1">
        <p:scale>
          <a:sx n="98" d="100"/>
          <a:sy n="98" d="100"/>
        </p:scale>
        <p:origin x="216" y="8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205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6EA979-390C-4A40-ADDC-2930B3DB47E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BA3ABF82-D3AE-4EA1-A08F-DCB0E9279712}">
      <dgm:prSet phldrT="[Text]"/>
      <dgm:spPr>
        <a:solidFill>
          <a:srgbClr val="C00000"/>
        </a:solidFill>
      </dgm:spPr>
      <dgm:t>
        <a:bodyPr/>
        <a:lstStyle/>
        <a:p>
          <a:r>
            <a:rPr lang="en-US" dirty="0"/>
            <a:t>1</a:t>
          </a:r>
        </a:p>
      </dgm:t>
    </dgm:pt>
    <dgm:pt modelId="{27013491-4FFB-4541-B943-1689EB856475}" type="parTrans" cxnId="{62172C6F-0388-47C4-8E60-7B3296D5197B}">
      <dgm:prSet/>
      <dgm:spPr/>
      <dgm:t>
        <a:bodyPr/>
        <a:lstStyle/>
        <a:p>
          <a:endParaRPr lang="en-US"/>
        </a:p>
      </dgm:t>
    </dgm:pt>
    <dgm:pt modelId="{28F02E3C-6B00-46D0-8AA3-E482DB03935B}" type="sibTrans" cxnId="{62172C6F-0388-47C4-8E60-7B3296D5197B}">
      <dgm:prSet/>
      <dgm:spPr/>
      <dgm:t>
        <a:bodyPr/>
        <a:lstStyle/>
        <a:p>
          <a:endParaRPr lang="en-US"/>
        </a:p>
      </dgm:t>
    </dgm:pt>
    <dgm:pt modelId="{0ED1ECAE-A7F6-4A83-BC5A-888E382ECCAB}">
      <dgm:prSet phldrT="[Text]"/>
      <dgm:spPr>
        <a:solidFill>
          <a:schemeClr val="accent4"/>
        </a:solidFill>
      </dgm:spPr>
      <dgm:t>
        <a:bodyPr/>
        <a:lstStyle/>
        <a:p>
          <a:r>
            <a:rPr lang="en-US" dirty="0"/>
            <a:t>2</a:t>
          </a:r>
        </a:p>
      </dgm:t>
    </dgm:pt>
    <dgm:pt modelId="{9FFB0FEA-0A10-40EC-A94A-1F73A3960133}" type="parTrans" cxnId="{F2F17189-6740-4FD5-8A2C-09364D952B0F}">
      <dgm:prSet/>
      <dgm:spPr/>
      <dgm:t>
        <a:bodyPr/>
        <a:lstStyle/>
        <a:p>
          <a:endParaRPr lang="en-US"/>
        </a:p>
      </dgm:t>
    </dgm:pt>
    <dgm:pt modelId="{5564FE3A-CEA2-4CBE-A057-E456AD142FFD}" type="sibTrans" cxnId="{F2F17189-6740-4FD5-8A2C-09364D952B0F}">
      <dgm:prSet/>
      <dgm:spPr/>
      <dgm:t>
        <a:bodyPr/>
        <a:lstStyle/>
        <a:p>
          <a:endParaRPr lang="en-US"/>
        </a:p>
      </dgm:t>
    </dgm:pt>
    <dgm:pt modelId="{5ED90EC3-4533-440F-BB8C-E2AED985FCDD}">
      <dgm:prSet phldrT="[Text]" custT="1"/>
      <dgm:spPr>
        <a:ln>
          <a:solidFill>
            <a:srgbClr val="FF0000"/>
          </a:solidFill>
        </a:ln>
      </dgm:spPr>
      <dgm:t>
        <a:bodyPr anchor="ctr"/>
        <a:lstStyle/>
        <a:p>
          <a:pPr marL="0" lvl="0" indent="0" algn="l" defTabSz="1600200">
            <a:lnSpc>
              <a:spcPct val="90000"/>
            </a:lnSpc>
            <a:spcBef>
              <a:spcPct val="0"/>
            </a:spcBef>
            <a:spcAft>
              <a:spcPct val="35000"/>
            </a:spcAft>
            <a:buNone/>
          </a:pPr>
          <a:r>
            <a:rPr lang="en-US" sz="3600" b="1" kern="1200" dirty="0">
              <a:solidFill>
                <a:prstClr val="black">
                  <a:hueOff val="0"/>
                  <a:satOff val="0"/>
                  <a:lumOff val="0"/>
                  <a:alphaOff val="0"/>
                </a:prstClr>
              </a:solidFill>
              <a:latin typeface="Corbel" panose="020B0503020204020204" pitchFamily="34" charset="0"/>
              <a:ea typeface="+mn-ea"/>
              <a:cs typeface="+mn-cs"/>
            </a:rPr>
            <a:t>Expected</a:t>
          </a:r>
        </a:p>
      </dgm:t>
    </dgm:pt>
    <dgm:pt modelId="{22BE74C1-D06E-43D1-9DEF-F8F2C7908077}" type="parTrans" cxnId="{F4852D80-965D-4273-AC56-532AE1CE959D}">
      <dgm:prSet/>
      <dgm:spPr/>
      <dgm:t>
        <a:bodyPr/>
        <a:lstStyle/>
        <a:p>
          <a:endParaRPr lang="en-US"/>
        </a:p>
      </dgm:t>
    </dgm:pt>
    <dgm:pt modelId="{4BCECA35-6A06-4032-95E6-090918F203CB}" type="sibTrans" cxnId="{F4852D80-965D-4273-AC56-532AE1CE959D}">
      <dgm:prSet/>
      <dgm:spPr/>
      <dgm:t>
        <a:bodyPr/>
        <a:lstStyle/>
        <a:p>
          <a:endParaRPr lang="en-US"/>
        </a:p>
      </dgm:t>
    </dgm:pt>
    <dgm:pt modelId="{B795BDCD-CECB-45BD-96AD-3ECA1E2B52A8}">
      <dgm:prSet phldrT="[Text]" custT="1"/>
      <dgm:spPr>
        <a:ln>
          <a:solidFill>
            <a:srgbClr val="FF0000"/>
          </a:solidFill>
        </a:ln>
      </dgm:spPr>
      <dgm:t>
        <a:bodyPr anchor="ctr"/>
        <a:lstStyle/>
        <a:p>
          <a:r>
            <a:rPr lang="en-US" sz="3600" b="1" dirty="0">
              <a:latin typeface="Corbel" panose="020B0503020204020204" pitchFamily="34" charset="0"/>
            </a:rPr>
            <a:t>Practice Profile Definition</a:t>
          </a:r>
        </a:p>
      </dgm:t>
    </dgm:pt>
    <dgm:pt modelId="{7A7136CC-2BC9-4770-BD3C-5D7B7E267745}" type="sibTrans" cxnId="{696D72A6-F1C5-43E1-8985-6F1A4413F0B2}">
      <dgm:prSet/>
      <dgm:spPr/>
      <dgm:t>
        <a:bodyPr/>
        <a:lstStyle/>
        <a:p>
          <a:endParaRPr lang="en-US"/>
        </a:p>
      </dgm:t>
    </dgm:pt>
    <dgm:pt modelId="{B80A7BAA-9222-4FAF-A96B-CA10EAD708E8}" type="parTrans" cxnId="{696D72A6-F1C5-43E1-8985-6F1A4413F0B2}">
      <dgm:prSet/>
      <dgm:spPr/>
      <dgm:t>
        <a:bodyPr/>
        <a:lstStyle/>
        <a:p>
          <a:endParaRPr lang="en-US"/>
        </a:p>
      </dgm:t>
    </dgm:pt>
    <dgm:pt modelId="{11834220-F3F6-4C31-B9A4-24102ACD9CCB}" type="pres">
      <dgm:prSet presAssocID="{536EA979-390C-4A40-ADDC-2930B3DB47E2}" presName="Name0" presStyleCnt="0">
        <dgm:presLayoutVars>
          <dgm:chMax val="5"/>
          <dgm:chPref val="5"/>
          <dgm:dir/>
          <dgm:animLvl val="lvl"/>
        </dgm:presLayoutVars>
      </dgm:prSet>
      <dgm:spPr/>
    </dgm:pt>
    <dgm:pt modelId="{C20403DE-348E-48B6-A9A9-B40BAAE3BE33}" type="pres">
      <dgm:prSet presAssocID="{BA3ABF82-D3AE-4EA1-A08F-DCB0E9279712}" presName="parentText1" presStyleLbl="node1" presStyleIdx="0" presStyleCnt="2">
        <dgm:presLayoutVars>
          <dgm:chMax/>
          <dgm:chPref val="3"/>
          <dgm:bulletEnabled val="1"/>
        </dgm:presLayoutVars>
      </dgm:prSet>
      <dgm:spPr/>
    </dgm:pt>
    <dgm:pt modelId="{6E5C3520-DD85-4BE9-9FC0-AF68E1E8AE51}" type="pres">
      <dgm:prSet presAssocID="{BA3ABF82-D3AE-4EA1-A08F-DCB0E9279712}" presName="childText1" presStyleLbl="solidAlignAcc1" presStyleIdx="0" presStyleCnt="2">
        <dgm:presLayoutVars>
          <dgm:chMax val="0"/>
          <dgm:chPref val="0"/>
          <dgm:bulletEnabled val="1"/>
        </dgm:presLayoutVars>
      </dgm:prSet>
      <dgm:spPr/>
    </dgm:pt>
    <dgm:pt modelId="{87C2D7D2-C603-4860-B635-6F961441840D}" type="pres">
      <dgm:prSet presAssocID="{0ED1ECAE-A7F6-4A83-BC5A-888E382ECCAB}" presName="parentText2" presStyleLbl="node1" presStyleIdx="1" presStyleCnt="2">
        <dgm:presLayoutVars>
          <dgm:chMax/>
          <dgm:chPref val="3"/>
          <dgm:bulletEnabled val="1"/>
        </dgm:presLayoutVars>
      </dgm:prSet>
      <dgm:spPr/>
    </dgm:pt>
    <dgm:pt modelId="{FF875968-DFE1-47B8-AA2E-FD4B8F65E527}" type="pres">
      <dgm:prSet presAssocID="{0ED1ECAE-A7F6-4A83-BC5A-888E382ECCAB}" presName="childText2" presStyleLbl="solidAlignAcc1" presStyleIdx="1" presStyleCnt="2">
        <dgm:presLayoutVars>
          <dgm:chMax val="0"/>
          <dgm:chPref val="0"/>
          <dgm:bulletEnabled val="1"/>
        </dgm:presLayoutVars>
      </dgm:prSet>
      <dgm:spPr/>
    </dgm:pt>
  </dgm:ptLst>
  <dgm:cxnLst>
    <dgm:cxn modelId="{736F425E-D1D8-4959-9DDE-B497ABA71C56}" type="presOf" srcId="{5ED90EC3-4533-440F-BB8C-E2AED985FCDD}" destId="{FF875968-DFE1-47B8-AA2E-FD4B8F65E527}" srcOrd="0" destOrd="0" presId="urn:microsoft.com/office/officeart/2009/3/layout/IncreasingArrowsProcess"/>
    <dgm:cxn modelId="{62172C6F-0388-47C4-8E60-7B3296D5197B}" srcId="{536EA979-390C-4A40-ADDC-2930B3DB47E2}" destId="{BA3ABF82-D3AE-4EA1-A08F-DCB0E9279712}" srcOrd="0" destOrd="0" parTransId="{27013491-4FFB-4541-B943-1689EB856475}" sibTransId="{28F02E3C-6B00-46D0-8AA3-E482DB03935B}"/>
    <dgm:cxn modelId="{F4852D80-965D-4273-AC56-532AE1CE959D}" srcId="{0ED1ECAE-A7F6-4A83-BC5A-888E382ECCAB}" destId="{5ED90EC3-4533-440F-BB8C-E2AED985FCDD}" srcOrd="0" destOrd="0" parTransId="{22BE74C1-D06E-43D1-9DEF-F8F2C7908077}" sibTransId="{4BCECA35-6A06-4032-95E6-090918F203CB}"/>
    <dgm:cxn modelId="{F2F17189-6740-4FD5-8A2C-09364D952B0F}" srcId="{536EA979-390C-4A40-ADDC-2930B3DB47E2}" destId="{0ED1ECAE-A7F6-4A83-BC5A-888E382ECCAB}" srcOrd="1" destOrd="0" parTransId="{9FFB0FEA-0A10-40EC-A94A-1F73A3960133}" sibTransId="{5564FE3A-CEA2-4CBE-A057-E456AD142FFD}"/>
    <dgm:cxn modelId="{696D72A6-F1C5-43E1-8985-6F1A4413F0B2}" srcId="{BA3ABF82-D3AE-4EA1-A08F-DCB0E9279712}" destId="{B795BDCD-CECB-45BD-96AD-3ECA1E2B52A8}" srcOrd="0" destOrd="0" parTransId="{B80A7BAA-9222-4FAF-A96B-CA10EAD708E8}" sibTransId="{7A7136CC-2BC9-4770-BD3C-5D7B7E267745}"/>
    <dgm:cxn modelId="{5B53C1A9-F8F7-4F7E-A9C7-29B354E7129B}" type="presOf" srcId="{BA3ABF82-D3AE-4EA1-A08F-DCB0E9279712}" destId="{C20403DE-348E-48B6-A9A9-B40BAAE3BE33}" srcOrd="0" destOrd="0" presId="urn:microsoft.com/office/officeart/2009/3/layout/IncreasingArrowsProcess"/>
    <dgm:cxn modelId="{BFF2E2DF-29FE-485C-85BB-1BE58010D36E}" type="presOf" srcId="{0ED1ECAE-A7F6-4A83-BC5A-888E382ECCAB}" destId="{87C2D7D2-C603-4860-B635-6F961441840D}" srcOrd="0" destOrd="0" presId="urn:microsoft.com/office/officeart/2009/3/layout/IncreasingArrowsProcess"/>
    <dgm:cxn modelId="{B07575E4-A62A-4690-8E90-9C97AB5537C5}" type="presOf" srcId="{B795BDCD-CECB-45BD-96AD-3ECA1E2B52A8}" destId="{6E5C3520-DD85-4BE9-9FC0-AF68E1E8AE51}" srcOrd="0" destOrd="0" presId="urn:microsoft.com/office/officeart/2009/3/layout/IncreasingArrowsProcess"/>
    <dgm:cxn modelId="{8A97AFEF-EE8F-4F8A-B59C-0F24908F241F}" type="presOf" srcId="{536EA979-390C-4A40-ADDC-2930B3DB47E2}" destId="{11834220-F3F6-4C31-B9A4-24102ACD9CCB}" srcOrd="0" destOrd="0" presId="urn:microsoft.com/office/officeart/2009/3/layout/IncreasingArrowsProcess"/>
    <dgm:cxn modelId="{AEA41D0C-229B-4F7C-A1C7-03D1AA5573CB}" type="presParOf" srcId="{11834220-F3F6-4C31-B9A4-24102ACD9CCB}" destId="{C20403DE-348E-48B6-A9A9-B40BAAE3BE33}" srcOrd="0" destOrd="0" presId="urn:microsoft.com/office/officeart/2009/3/layout/IncreasingArrowsProcess"/>
    <dgm:cxn modelId="{5CDFCD16-0D67-426E-9220-074AF76F6C1C}" type="presParOf" srcId="{11834220-F3F6-4C31-B9A4-24102ACD9CCB}" destId="{6E5C3520-DD85-4BE9-9FC0-AF68E1E8AE51}" srcOrd="1" destOrd="0" presId="urn:microsoft.com/office/officeart/2009/3/layout/IncreasingArrowsProcess"/>
    <dgm:cxn modelId="{EAD36362-9E90-4D5F-9F01-0BA8DDD4A3EE}" type="presParOf" srcId="{11834220-F3F6-4C31-B9A4-24102ACD9CCB}" destId="{87C2D7D2-C603-4860-B635-6F961441840D}" srcOrd="2" destOrd="0" presId="urn:microsoft.com/office/officeart/2009/3/layout/IncreasingArrowsProcess"/>
    <dgm:cxn modelId="{A8442D55-FF82-439B-A8F2-1FFBE7EBCB84}" type="presParOf" srcId="{11834220-F3F6-4C31-B9A4-24102ACD9CCB}" destId="{FF875968-DFE1-47B8-AA2E-FD4B8F65E527}"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B3CB14A-ED78-47BC-B4EA-A0A0B4B0AB5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14EA496-46BC-4544-8C09-E0D430D68EE6}">
      <dgm:prSet custT="1"/>
      <dgm:spPr>
        <a:ln>
          <a:solidFill>
            <a:schemeClr val="accent1"/>
          </a:solidFill>
        </a:ln>
      </dgm:spPr>
      <dgm:t>
        <a:bodyPr/>
        <a:lstStyle/>
        <a:p>
          <a:r>
            <a:rPr lang="en-US" sz="1800" dirty="0">
              <a:latin typeface="Corbel" panose="020B0503020204020204" pitchFamily="34" charset="0"/>
            </a:rPr>
            <a:t>Formally asks FSC families and individual family members about their interests in volunteering.  Revisits if a member says no at initial engagement.</a:t>
          </a:r>
        </a:p>
      </dgm:t>
    </dgm:pt>
    <dgm:pt modelId="{0D806ABD-5B27-444D-BA0E-CFC85A373912}" type="parTrans" cxnId="{D7EB19B4-83CB-435C-894C-9E4B55E5D2D9}">
      <dgm:prSet/>
      <dgm:spPr/>
      <dgm:t>
        <a:bodyPr/>
        <a:lstStyle/>
        <a:p>
          <a:endParaRPr lang="en-US"/>
        </a:p>
      </dgm:t>
    </dgm:pt>
    <dgm:pt modelId="{CBF019FB-616B-441B-91CA-0C46024E5410}" type="sibTrans" cxnId="{D7EB19B4-83CB-435C-894C-9E4B55E5D2D9}">
      <dgm:prSet/>
      <dgm:spPr/>
      <dgm:t>
        <a:bodyPr/>
        <a:lstStyle/>
        <a:p>
          <a:endParaRPr lang="en-US"/>
        </a:p>
      </dgm:t>
    </dgm:pt>
    <dgm:pt modelId="{B6DF7CA4-7860-493A-AA1C-B2D34060D35C}">
      <dgm:prSet custT="1"/>
      <dgm:spPr>
        <a:ln>
          <a:solidFill>
            <a:srgbClr val="00B050"/>
          </a:solidFill>
        </a:ln>
      </dgm:spPr>
      <dgm:t>
        <a:bodyPr/>
        <a:lstStyle/>
        <a:p>
          <a:r>
            <a:rPr lang="en-US" sz="1800" dirty="0">
              <a:latin typeface="Corbel" panose="020B0503020204020204" pitchFamily="34" charset="0"/>
            </a:rPr>
            <a:t>Vets and matches families and individual family members with volunteer opportunities, based on their interests and the needs of the FSC. There should be good fit between an individuals’ interests and opportunities for social connections through volunteer opportunities (Thompson, 2015).</a:t>
          </a:r>
        </a:p>
        <a:p>
          <a:endParaRPr lang="en-US" sz="1800" dirty="0">
            <a:latin typeface="Corbel" panose="020B0503020204020204" pitchFamily="34" charset="0"/>
          </a:endParaRPr>
        </a:p>
      </dgm:t>
    </dgm:pt>
    <dgm:pt modelId="{B893281D-0F09-4E09-9067-A4B1766E1827}" type="parTrans" cxnId="{E712CE5C-0AEC-43AA-9C2D-7CFA91F7AAAF}">
      <dgm:prSet/>
      <dgm:spPr/>
      <dgm:t>
        <a:bodyPr/>
        <a:lstStyle/>
        <a:p>
          <a:endParaRPr lang="en-US"/>
        </a:p>
      </dgm:t>
    </dgm:pt>
    <dgm:pt modelId="{694C35A7-DCD1-470C-B2FE-02FE4D04A3C0}" type="sibTrans" cxnId="{E712CE5C-0AEC-43AA-9C2D-7CFA91F7AAAF}">
      <dgm:prSet/>
      <dgm:spPr/>
      <dgm:t>
        <a:bodyPr/>
        <a:lstStyle/>
        <a:p>
          <a:endParaRPr lang="en-US"/>
        </a:p>
      </dgm:t>
    </dgm:pt>
    <dgm:pt modelId="{191B13E7-6C8D-412D-97BB-F2061A9A6733}">
      <dgm:prSet custT="1"/>
      <dgm:spPr>
        <a:ln>
          <a:solidFill>
            <a:srgbClr val="FFC000"/>
          </a:solidFill>
        </a:ln>
      </dgm:spPr>
      <dgm:t>
        <a:bodyPr/>
        <a:lstStyle/>
        <a:p>
          <a:r>
            <a:rPr lang="en-US" sz="1800" dirty="0">
              <a:latin typeface="Corbel" panose="020B0503020204020204" pitchFamily="34" charset="0"/>
            </a:rPr>
            <a:t>Identifies, creates and supports opportunities based on community needs for FSC families and individual family members to volunteer internally at the Center.</a:t>
          </a:r>
        </a:p>
      </dgm:t>
    </dgm:pt>
    <dgm:pt modelId="{F036FCB0-F931-4A84-A9BA-C12E00F1DF2D}" type="parTrans" cxnId="{5E6E11BA-FF84-447C-84D2-E80D300796F9}">
      <dgm:prSet/>
      <dgm:spPr/>
      <dgm:t>
        <a:bodyPr/>
        <a:lstStyle/>
        <a:p>
          <a:endParaRPr lang="en-US"/>
        </a:p>
      </dgm:t>
    </dgm:pt>
    <dgm:pt modelId="{3DE46895-F5F5-4364-AC0B-70FF37AF67C8}" type="sibTrans" cxnId="{5E6E11BA-FF84-447C-84D2-E80D300796F9}">
      <dgm:prSet/>
      <dgm:spPr/>
      <dgm:t>
        <a:bodyPr/>
        <a:lstStyle/>
        <a:p>
          <a:endParaRPr lang="en-US"/>
        </a:p>
      </dgm:t>
    </dgm:pt>
    <dgm:pt modelId="{73A92ACD-C676-4100-B909-630D12BC92FF}">
      <dgm:prSet custT="1"/>
      <dgm:spPr>
        <a:ln>
          <a:solidFill>
            <a:srgbClr val="FFC000"/>
          </a:solidFill>
        </a:ln>
      </dgm:spPr>
      <dgm:t>
        <a:bodyPr/>
        <a:lstStyle/>
        <a:p>
          <a:r>
            <a:rPr lang="en-US" sz="1800" kern="1200" dirty="0">
              <a:solidFill>
                <a:prstClr val="black">
                  <a:hueOff val="0"/>
                  <a:satOff val="0"/>
                  <a:lumOff val="0"/>
                  <a:alphaOff val="0"/>
                </a:prstClr>
              </a:solidFill>
              <a:latin typeface="Corbel" panose="020B0503020204020204" pitchFamily="34" charset="0"/>
              <a:ea typeface="+mn-ea"/>
              <a:cs typeface="+mn-cs"/>
            </a:rPr>
            <a:t>Recruits partners and sector leaders from within the community to volunteer and matches them to internal Center activities based on the Center needs. Opportunities to engage volunteers from the community can increase their awareness and sensitivity to broader needs within their community (Melton, 2014).</a:t>
          </a:r>
        </a:p>
        <a:p>
          <a:endParaRPr lang="en-US" sz="1800" kern="1200" dirty="0">
            <a:latin typeface="Corbel" panose="020B0503020204020204" pitchFamily="34" charset="0"/>
          </a:endParaRPr>
        </a:p>
      </dgm:t>
    </dgm:pt>
    <dgm:pt modelId="{268DC227-0F8C-44B5-A3C5-873C736A5132}" type="parTrans" cxnId="{2DD093BC-553C-46DF-847E-6CB793E78C3A}">
      <dgm:prSet/>
      <dgm:spPr/>
      <dgm:t>
        <a:bodyPr/>
        <a:lstStyle/>
        <a:p>
          <a:endParaRPr lang="en-US"/>
        </a:p>
      </dgm:t>
    </dgm:pt>
    <dgm:pt modelId="{40046426-B62C-46D2-9B93-A11EC7511F14}" type="sibTrans" cxnId="{2DD093BC-553C-46DF-847E-6CB793E78C3A}">
      <dgm:prSet/>
      <dgm:spPr/>
      <dgm:t>
        <a:bodyPr/>
        <a:lstStyle/>
        <a:p>
          <a:endParaRPr lang="en-US"/>
        </a:p>
      </dgm:t>
    </dgm:pt>
    <dgm:pt modelId="{01DCF7B9-077C-426C-9666-E16A11A1BF30}" type="pres">
      <dgm:prSet presAssocID="{6B3CB14A-ED78-47BC-B4EA-A0A0B4B0AB5A}" presName="vert0" presStyleCnt="0">
        <dgm:presLayoutVars>
          <dgm:dir/>
          <dgm:animOne val="branch"/>
          <dgm:animLvl val="lvl"/>
        </dgm:presLayoutVars>
      </dgm:prSet>
      <dgm:spPr/>
    </dgm:pt>
    <dgm:pt modelId="{191BCA19-7C7D-4B7B-BA98-E85DCD24898F}" type="pres">
      <dgm:prSet presAssocID="{014EA496-46BC-4544-8C09-E0D430D68EE6}" presName="thickLine" presStyleLbl="alignNode1" presStyleIdx="0" presStyleCnt="4"/>
      <dgm:spPr/>
    </dgm:pt>
    <dgm:pt modelId="{12B9408B-63DE-4CE8-92C7-EA890BF3794C}" type="pres">
      <dgm:prSet presAssocID="{014EA496-46BC-4544-8C09-E0D430D68EE6}" presName="horz1" presStyleCnt="0"/>
      <dgm:spPr/>
    </dgm:pt>
    <dgm:pt modelId="{6B55A754-DACB-44C7-A2C6-43F2AF63AFF5}" type="pres">
      <dgm:prSet presAssocID="{014EA496-46BC-4544-8C09-E0D430D68EE6}" presName="tx1" presStyleLbl="revTx" presStyleIdx="0" presStyleCnt="4"/>
      <dgm:spPr/>
    </dgm:pt>
    <dgm:pt modelId="{AE629515-BE97-425E-B50E-1E45081F3C97}" type="pres">
      <dgm:prSet presAssocID="{014EA496-46BC-4544-8C09-E0D430D68EE6}" presName="vert1" presStyleCnt="0"/>
      <dgm:spPr/>
    </dgm:pt>
    <dgm:pt modelId="{A6521126-DF52-4003-95F0-28A2ED374B0A}" type="pres">
      <dgm:prSet presAssocID="{B6DF7CA4-7860-493A-AA1C-B2D34060D35C}" presName="thickLine" presStyleLbl="alignNode1" presStyleIdx="1" presStyleCnt="4"/>
      <dgm:spPr/>
    </dgm:pt>
    <dgm:pt modelId="{83D1E01B-4DA2-4B6F-BEC3-29CA61A5DD38}" type="pres">
      <dgm:prSet presAssocID="{B6DF7CA4-7860-493A-AA1C-B2D34060D35C}" presName="horz1" presStyleCnt="0"/>
      <dgm:spPr/>
    </dgm:pt>
    <dgm:pt modelId="{E25FECC3-CDA5-469B-B28B-CA519053CF27}" type="pres">
      <dgm:prSet presAssocID="{B6DF7CA4-7860-493A-AA1C-B2D34060D35C}" presName="tx1" presStyleLbl="revTx" presStyleIdx="1" presStyleCnt="4"/>
      <dgm:spPr/>
    </dgm:pt>
    <dgm:pt modelId="{0A47A1A1-5BD7-4C03-9063-F1FF5E97E65D}" type="pres">
      <dgm:prSet presAssocID="{B6DF7CA4-7860-493A-AA1C-B2D34060D35C}" presName="vert1" presStyleCnt="0"/>
      <dgm:spPr/>
    </dgm:pt>
    <dgm:pt modelId="{F94D23C9-DD48-4007-8983-4B0454F490E7}" type="pres">
      <dgm:prSet presAssocID="{191B13E7-6C8D-412D-97BB-F2061A9A6733}" presName="thickLine" presStyleLbl="alignNode1" presStyleIdx="2" presStyleCnt="4"/>
      <dgm:spPr/>
    </dgm:pt>
    <dgm:pt modelId="{E061C6D7-D61C-4287-8ED8-C45E787B307D}" type="pres">
      <dgm:prSet presAssocID="{191B13E7-6C8D-412D-97BB-F2061A9A6733}" presName="horz1" presStyleCnt="0"/>
      <dgm:spPr/>
    </dgm:pt>
    <dgm:pt modelId="{333EAD73-8457-4257-9145-51176C61953B}" type="pres">
      <dgm:prSet presAssocID="{191B13E7-6C8D-412D-97BB-F2061A9A6733}" presName="tx1" presStyleLbl="revTx" presStyleIdx="2" presStyleCnt="4"/>
      <dgm:spPr/>
    </dgm:pt>
    <dgm:pt modelId="{200BF3A0-B36A-4B71-9685-BDAA73DDD139}" type="pres">
      <dgm:prSet presAssocID="{191B13E7-6C8D-412D-97BB-F2061A9A6733}" presName="vert1" presStyleCnt="0"/>
      <dgm:spPr/>
    </dgm:pt>
    <dgm:pt modelId="{D5F9A750-CE9B-4784-B8C2-8289DB391271}" type="pres">
      <dgm:prSet presAssocID="{73A92ACD-C676-4100-B909-630D12BC92FF}" presName="thickLine" presStyleLbl="alignNode1" presStyleIdx="3" presStyleCnt="4"/>
      <dgm:spPr/>
    </dgm:pt>
    <dgm:pt modelId="{BD99A987-5465-4D24-9C01-DCB2552E39B9}" type="pres">
      <dgm:prSet presAssocID="{73A92ACD-C676-4100-B909-630D12BC92FF}" presName="horz1" presStyleCnt="0"/>
      <dgm:spPr/>
    </dgm:pt>
    <dgm:pt modelId="{7B246BE4-E9F6-4B33-957A-63802EC01FEB}" type="pres">
      <dgm:prSet presAssocID="{73A92ACD-C676-4100-B909-630D12BC92FF}" presName="tx1" presStyleLbl="revTx" presStyleIdx="3" presStyleCnt="4"/>
      <dgm:spPr/>
    </dgm:pt>
    <dgm:pt modelId="{438CFD64-C684-4663-B6C5-47E243F2E026}" type="pres">
      <dgm:prSet presAssocID="{73A92ACD-C676-4100-B909-630D12BC92FF}" presName="vert1" presStyleCnt="0"/>
      <dgm:spPr/>
    </dgm:pt>
  </dgm:ptLst>
  <dgm:cxnLst>
    <dgm:cxn modelId="{89D90903-BCBF-4623-8F1F-EDCC52E95916}" type="presOf" srcId="{B6DF7CA4-7860-493A-AA1C-B2D34060D35C}" destId="{E25FECC3-CDA5-469B-B28B-CA519053CF27}" srcOrd="0" destOrd="0" presId="urn:microsoft.com/office/officeart/2008/layout/LinedList"/>
    <dgm:cxn modelId="{08FA7725-4EBE-416E-B003-C090DD51A4A7}" type="presOf" srcId="{191B13E7-6C8D-412D-97BB-F2061A9A6733}" destId="{333EAD73-8457-4257-9145-51176C61953B}" srcOrd="0" destOrd="0" presId="urn:microsoft.com/office/officeart/2008/layout/LinedList"/>
    <dgm:cxn modelId="{E712CE5C-0AEC-43AA-9C2D-7CFA91F7AAAF}" srcId="{6B3CB14A-ED78-47BC-B4EA-A0A0B4B0AB5A}" destId="{B6DF7CA4-7860-493A-AA1C-B2D34060D35C}" srcOrd="1" destOrd="0" parTransId="{B893281D-0F09-4E09-9067-A4B1766E1827}" sibTransId="{694C35A7-DCD1-470C-B2FE-02FE4D04A3C0}"/>
    <dgm:cxn modelId="{F4D8C1AA-B2FF-4FF1-B8D1-44119B422DEC}" type="presOf" srcId="{014EA496-46BC-4544-8C09-E0D430D68EE6}" destId="{6B55A754-DACB-44C7-A2C6-43F2AF63AFF5}" srcOrd="0" destOrd="0" presId="urn:microsoft.com/office/officeart/2008/layout/LinedList"/>
    <dgm:cxn modelId="{D7EB19B4-83CB-435C-894C-9E4B55E5D2D9}" srcId="{6B3CB14A-ED78-47BC-B4EA-A0A0B4B0AB5A}" destId="{014EA496-46BC-4544-8C09-E0D430D68EE6}" srcOrd="0" destOrd="0" parTransId="{0D806ABD-5B27-444D-BA0E-CFC85A373912}" sibTransId="{CBF019FB-616B-441B-91CA-0C46024E5410}"/>
    <dgm:cxn modelId="{5E6E11BA-FF84-447C-84D2-E80D300796F9}" srcId="{6B3CB14A-ED78-47BC-B4EA-A0A0B4B0AB5A}" destId="{191B13E7-6C8D-412D-97BB-F2061A9A6733}" srcOrd="2" destOrd="0" parTransId="{F036FCB0-F931-4A84-A9BA-C12E00F1DF2D}" sibTransId="{3DE46895-F5F5-4364-AC0B-70FF37AF67C8}"/>
    <dgm:cxn modelId="{2DD093BC-553C-46DF-847E-6CB793E78C3A}" srcId="{6B3CB14A-ED78-47BC-B4EA-A0A0B4B0AB5A}" destId="{73A92ACD-C676-4100-B909-630D12BC92FF}" srcOrd="3" destOrd="0" parTransId="{268DC227-0F8C-44B5-A3C5-873C736A5132}" sibTransId="{40046426-B62C-46D2-9B93-A11EC7511F14}"/>
    <dgm:cxn modelId="{717BE7C7-E78A-4FA4-9702-E84EF719988A}" type="presOf" srcId="{73A92ACD-C676-4100-B909-630D12BC92FF}" destId="{7B246BE4-E9F6-4B33-957A-63802EC01FEB}" srcOrd="0" destOrd="0" presId="urn:microsoft.com/office/officeart/2008/layout/LinedList"/>
    <dgm:cxn modelId="{282A94E8-31D4-4470-9B48-1D382E0C3080}" type="presOf" srcId="{6B3CB14A-ED78-47BC-B4EA-A0A0B4B0AB5A}" destId="{01DCF7B9-077C-426C-9666-E16A11A1BF30}" srcOrd="0" destOrd="0" presId="urn:microsoft.com/office/officeart/2008/layout/LinedList"/>
    <dgm:cxn modelId="{FE270DAD-47DD-46B8-9336-A6E52596B5E3}" type="presParOf" srcId="{01DCF7B9-077C-426C-9666-E16A11A1BF30}" destId="{191BCA19-7C7D-4B7B-BA98-E85DCD24898F}" srcOrd="0" destOrd="0" presId="urn:microsoft.com/office/officeart/2008/layout/LinedList"/>
    <dgm:cxn modelId="{02E0BC90-56C2-4A6D-A47E-FB157A478291}" type="presParOf" srcId="{01DCF7B9-077C-426C-9666-E16A11A1BF30}" destId="{12B9408B-63DE-4CE8-92C7-EA890BF3794C}" srcOrd="1" destOrd="0" presId="urn:microsoft.com/office/officeart/2008/layout/LinedList"/>
    <dgm:cxn modelId="{88C651D8-1487-400F-8E5F-4192E429D7DC}" type="presParOf" srcId="{12B9408B-63DE-4CE8-92C7-EA890BF3794C}" destId="{6B55A754-DACB-44C7-A2C6-43F2AF63AFF5}" srcOrd="0" destOrd="0" presId="urn:microsoft.com/office/officeart/2008/layout/LinedList"/>
    <dgm:cxn modelId="{E3D92E39-0C61-4FC4-AE6F-5021242347A7}" type="presParOf" srcId="{12B9408B-63DE-4CE8-92C7-EA890BF3794C}" destId="{AE629515-BE97-425E-B50E-1E45081F3C97}" srcOrd="1" destOrd="0" presId="urn:microsoft.com/office/officeart/2008/layout/LinedList"/>
    <dgm:cxn modelId="{CC00374F-ED45-457E-A37F-73ECC6020529}" type="presParOf" srcId="{01DCF7B9-077C-426C-9666-E16A11A1BF30}" destId="{A6521126-DF52-4003-95F0-28A2ED374B0A}" srcOrd="2" destOrd="0" presId="urn:microsoft.com/office/officeart/2008/layout/LinedList"/>
    <dgm:cxn modelId="{ADE73336-6146-499A-8665-640EF5170CBA}" type="presParOf" srcId="{01DCF7B9-077C-426C-9666-E16A11A1BF30}" destId="{83D1E01B-4DA2-4B6F-BEC3-29CA61A5DD38}" srcOrd="3" destOrd="0" presId="urn:microsoft.com/office/officeart/2008/layout/LinedList"/>
    <dgm:cxn modelId="{C1572FF3-83A5-450F-A035-F50F59C500BB}" type="presParOf" srcId="{83D1E01B-4DA2-4B6F-BEC3-29CA61A5DD38}" destId="{E25FECC3-CDA5-469B-B28B-CA519053CF27}" srcOrd="0" destOrd="0" presId="urn:microsoft.com/office/officeart/2008/layout/LinedList"/>
    <dgm:cxn modelId="{0416ED0E-B3EE-4128-AC68-79E2DB0A086E}" type="presParOf" srcId="{83D1E01B-4DA2-4B6F-BEC3-29CA61A5DD38}" destId="{0A47A1A1-5BD7-4C03-9063-F1FF5E97E65D}" srcOrd="1" destOrd="0" presId="urn:microsoft.com/office/officeart/2008/layout/LinedList"/>
    <dgm:cxn modelId="{E7462C74-6C51-40D1-8633-8A5F0ACCB8B2}" type="presParOf" srcId="{01DCF7B9-077C-426C-9666-E16A11A1BF30}" destId="{F94D23C9-DD48-4007-8983-4B0454F490E7}" srcOrd="4" destOrd="0" presId="urn:microsoft.com/office/officeart/2008/layout/LinedList"/>
    <dgm:cxn modelId="{B9C1E04A-3312-47D8-A9BC-13D610193FF5}" type="presParOf" srcId="{01DCF7B9-077C-426C-9666-E16A11A1BF30}" destId="{E061C6D7-D61C-4287-8ED8-C45E787B307D}" srcOrd="5" destOrd="0" presId="urn:microsoft.com/office/officeart/2008/layout/LinedList"/>
    <dgm:cxn modelId="{70F82569-D325-4F0C-BF11-F9D9B9561490}" type="presParOf" srcId="{E061C6D7-D61C-4287-8ED8-C45E787B307D}" destId="{333EAD73-8457-4257-9145-51176C61953B}" srcOrd="0" destOrd="0" presId="urn:microsoft.com/office/officeart/2008/layout/LinedList"/>
    <dgm:cxn modelId="{84731804-005A-45BE-8A06-1894724B61EF}" type="presParOf" srcId="{E061C6D7-D61C-4287-8ED8-C45E787B307D}" destId="{200BF3A0-B36A-4B71-9685-BDAA73DDD139}" srcOrd="1" destOrd="0" presId="urn:microsoft.com/office/officeart/2008/layout/LinedList"/>
    <dgm:cxn modelId="{8EF29090-DAAB-4EFB-A8CC-F6D0355C7D1C}" type="presParOf" srcId="{01DCF7B9-077C-426C-9666-E16A11A1BF30}" destId="{D5F9A750-CE9B-4784-B8C2-8289DB391271}" srcOrd="6" destOrd="0" presId="urn:microsoft.com/office/officeart/2008/layout/LinedList"/>
    <dgm:cxn modelId="{3421F7B5-4C7C-47F2-82D1-A1AD0328920C}" type="presParOf" srcId="{01DCF7B9-077C-426C-9666-E16A11A1BF30}" destId="{BD99A987-5465-4D24-9C01-DCB2552E39B9}" srcOrd="7" destOrd="0" presId="urn:microsoft.com/office/officeart/2008/layout/LinedList"/>
    <dgm:cxn modelId="{84E194F2-6997-4331-B5F9-B2CCF681A3FE}" type="presParOf" srcId="{BD99A987-5465-4D24-9C01-DCB2552E39B9}" destId="{7B246BE4-E9F6-4B33-957A-63802EC01FEB}" srcOrd="0" destOrd="0" presId="urn:microsoft.com/office/officeart/2008/layout/LinedList"/>
    <dgm:cxn modelId="{6019011B-6017-430C-AB3F-A3740A05891C}" type="presParOf" srcId="{BD99A987-5465-4D24-9C01-DCB2552E39B9}" destId="{438CFD64-C684-4663-B6C5-47E243F2E02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6EA979-390C-4A40-ADDC-2930B3DB47E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BA3ABF82-D3AE-4EA1-A08F-DCB0E9279712}">
      <dgm:prSet phldrT="[Text]"/>
      <dgm:spPr>
        <a:solidFill>
          <a:srgbClr val="C00000"/>
        </a:solidFill>
      </dgm:spPr>
      <dgm:t>
        <a:bodyPr/>
        <a:lstStyle/>
        <a:p>
          <a:r>
            <a:rPr lang="en-US" dirty="0"/>
            <a:t>1</a:t>
          </a:r>
        </a:p>
      </dgm:t>
    </dgm:pt>
    <dgm:pt modelId="{27013491-4FFB-4541-B943-1689EB856475}" type="parTrans" cxnId="{62172C6F-0388-47C4-8E60-7B3296D5197B}">
      <dgm:prSet/>
      <dgm:spPr/>
      <dgm:t>
        <a:bodyPr/>
        <a:lstStyle/>
        <a:p>
          <a:endParaRPr lang="en-US"/>
        </a:p>
      </dgm:t>
    </dgm:pt>
    <dgm:pt modelId="{28F02E3C-6B00-46D0-8AA3-E482DB03935B}" type="sibTrans" cxnId="{62172C6F-0388-47C4-8E60-7B3296D5197B}">
      <dgm:prSet/>
      <dgm:spPr/>
      <dgm:t>
        <a:bodyPr/>
        <a:lstStyle/>
        <a:p>
          <a:endParaRPr lang="en-US"/>
        </a:p>
      </dgm:t>
    </dgm:pt>
    <dgm:pt modelId="{0ED1ECAE-A7F6-4A83-BC5A-888E382ECCAB}">
      <dgm:prSet phldrT="[Text]"/>
      <dgm:spPr>
        <a:solidFill>
          <a:schemeClr val="accent4"/>
        </a:solidFill>
      </dgm:spPr>
      <dgm:t>
        <a:bodyPr/>
        <a:lstStyle/>
        <a:p>
          <a:r>
            <a:rPr lang="en-US" dirty="0"/>
            <a:t>2</a:t>
          </a:r>
        </a:p>
      </dgm:t>
    </dgm:pt>
    <dgm:pt modelId="{9FFB0FEA-0A10-40EC-A94A-1F73A3960133}" type="parTrans" cxnId="{F2F17189-6740-4FD5-8A2C-09364D952B0F}">
      <dgm:prSet/>
      <dgm:spPr/>
      <dgm:t>
        <a:bodyPr/>
        <a:lstStyle/>
        <a:p>
          <a:endParaRPr lang="en-US"/>
        </a:p>
      </dgm:t>
    </dgm:pt>
    <dgm:pt modelId="{5564FE3A-CEA2-4CBE-A057-E456AD142FFD}" type="sibTrans" cxnId="{F2F17189-6740-4FD5-8A2C-09364D952B0F}">
      <dgm:prSet/>
      <dgm:spPr/>
      <dgm:t>
        <a:bodyPr/>
        <a:lstStyle/>
        <a:p>
          <a:endParaRPr lang="en-US"/>
        </a:p>
      </dgm:t>
    </dgm:pt>
    <dgm:pt modelId="{5ED90EC3-4533-440F-BB8C-E2AED985FCDD}">
      <dgm:prSet phldrT="[Text]" custT="1"/>
      <dgm:spPr>
        <a:ln>
          <a:solidFill>
            <a:srgbClr val="FF0000"/>
          </a:solidFill>
        </a:ln>
      </dgm:spPr>
      <dgm:t>
        <a:bodyPr anchor="ctr"/>
        <a:lstStyle/>
        <a:p>
          <a:pPr marL="0" lvl="0" indent="0" algn="l" defTabSz="1600200">
            <a:lnSpc>
              <a:spcPct val="90000"/>
            </a:lnSpc>
            <a:spcBef>
              <a:spcPct val="0"/>
            </a:spcBef>
            <a:spcAft>
              <a:spcPct val="35000"/>
            </a:spcAft>
            <a:buNone/>
          </a:pPr>
          <a:r>
            <a:rPr lang="en-US" sz="3600" b="1" kern="1200" dirty="0">
              <a:solidFill>
                <a:prstClr val="black">
                  <a:hueOff val="0"/>
                  <a:satOff val="0"/>
                  <a:lumOff val="0"/>
                  <a:alphaOff val="0"/>
                </a:prstClr>
              </a:solidFill>
              <a:latin typeface="Corbel" panose="020B0503020204020204" pitchFamily="34" charset="0"/>
              <a:ea typeface="+mn-ea"/>
              <a:cs typeface="+mn-cs"/>
            </a:rPr>
            <a:t>Expected</a:t>
          </a:r>
        </a:p>
      </dgm:t>
    </dgm:pt>
    <dgm:pt modelId="{22BE74C1-D06E-43D1-9DEF-F8F2C7908077}" type="parTrans" cxnId="{F4852D80-965D-4273-AC56-532AE1CE959D}">
      <dgm:prSet/>
      <dgm:spPr/>
      <dgm:t>
        <a:bodyPr/>
        <a:lstStyle/>
        <a:p>
          <a:endParaRPr lang="en-US"/>
        </a:p>
      </dgm:t>
    </dgm:pt>
    <dgm:pt modelId="{4BCECA35-6A06-4032-95E6-090918F203CB}" type="sibTrans" cxnId="{F4852D80-965D-4273-AC56-532AE1CE959D}">
      <dgm:prSet/>
      <dgm:spPr/>
      <dgm:t>
        <a:bodyPr/>
        <a:lstStyle/>
        <a:p>
          <a:endParaRPr lang="en-US"/>
        </a:p>
      </dgm:t>
    </dgm:pt>
    <dgm:pt modelId="{4DD86BDB-570D-487E-89F6-AE9DE6A35934}">
      <dgm:prSet phldrT="[Text]"/>
      <dgm:spPr>
        <a:solidFill>
          <a:schemeClr val="accent1"/>
        </a:solidFill>
      </dgm:spPr>
      <dgm:t>
        <a:bodyPr/>
        <a:lstStyle/>
        <a:p>
          <a:r>
            <a:rPr lang="en-US" dirty="0"/>
            <a:t>3</a:t>
          </a:r>
        </a:p>
      </dgm:t>
    </dgm:pt>
    <dgm:pt modelId="{B8ACF2FB-ED57-46BD-8748-9A1D478CC098}" type="parTrans" cxnId="{4A011833-A774-4E59-BA56-A92DA6C04670}">
      <dgm:prSet/>
      <dgm:spPr/>
      <dgm:t>
        <a:bodyPr/>
        <a:lstStyle/>
        <a:p>
          <a:endParaRPr lang="en-US"/>
        </a:p>
      </dgm:t>
    </dgm:pt>
    <dgm:pt modelId="{85AEF7CF-BD4D-44CA-9EFE-C1BDD37E7C24}" type="sibTrans" cxnId="{4A011833-A774-4E59-BA56-A92DA6C04670}">
      <dgm:prSet/>
      <dgm:spPr/>
      <dgm:t>
        <a:bodyPr/>
        <a:lstStyle/>
        <a:p>
          <a:endParaRPr lang="en-US"/>
        </a:p>
      </dgm:t>
    </dgm:pt>
    <dgm:pt modelId="{4FF7E60F-B16E-4452-BD4B-A35B39B3290D}">
      <dgm:prSet phldrT="[Text]" custT="1"/>
      <dgm:spPr>
        <a:ln>
          <a:solidFill>
            <a:srgbClr val="FF0000"/>
          </a:solidFill>
        </a:ln>
      </dgm:spPr>
      <dgm:t>
        <a:bodyPr anchor="ctr"/>
        <a:lstStyle/>
        <a:p>
          <a:pPr marL="0" lvl="0" indent="0" algn="l" defTabSz="1600200">
            <a:lnSpc>
              <a:spcPct val="90000"/>
            </a:lnSpc>
            <a:spcBef>
              <a:spcPct val="0"/>
            </a:spcBef>
            <a:spcAft>
              <a:spcPct val="35000"/>
            </a:spcAft>
            <a:buNone/>
          </a:pPr>
          <a:r>
            <a:rPr lang="en-US" sz="3600" b="1" kern="1200">
              <a:solidFill>
                <a:prstClr val="black">
                  <a:hueOff val="0"/>
                  <a:satOff val="0"/>
                  <a:lumOff val="0"/>
                  <a:alphaOff val="0"/>
                </a:prstClr>
              </a:solidFill>
              <a:latin typeface="Corbel" panose="020B0503020204020204" pitchFamily="34" charset="0"/>
              <a:ea typeface="+mn-ea"/>
              <a:cs typeface="+mn-cs"/>
            </a:rPr>
            <a:t>Behavioral Indicators</a:t>
          </a:r>
          <a:endParaRPr lang="en-US" sz="3600" b="1" kern="1200" dirty="0">
            <a:solidFill>
              <a:prstClr val="black">
                <a:hueOff val="0"/>
                <a:satOff val="0"/>
                <a:lumOff val="0"/>
                <a:alphaOff val="0"/>
              </a:prstClr>
            </a:solidFill>
            <a:latin typeface="Corbel" panose="020B0503020204020204" pitchFamily="34" charset="0"/>
            <a:ea typeface="+mn-ea"/>
            <a:cs typeface="+mn-cs"/>
          </a:endParaRPr>
        </a:p>
      </dgm:t>
    </dgm:pt>
    <dgm:pt modelId="{C4EFD06B-F08E-4DD2-ABAE-667917CB2EE7}" type="parTrans" cxnId="{12451E50-79C2-42DC-AC84-66DAC79BA5E6}">
      <dgm:prSet/>
      <dgm:spPr/>
      <dgm:t>
        <a:bodyPr/>
        <a:lstStyle/>
        <a:p>
          <a:endParaRPr lang="en-US"/>
        </a:p>
      </dgm:t>
    </dgm:pt>
    <dgm:pt modelId="{46D8759F-DD80-4BA8-9119-83B7116F3147}" type="sibTrans" cxnId="{12451E50-79C2-42DC-AC84-66DAC79BA5E6}">
      <dgm:prSet/>
      <dgm:spPr/>
      <dgm:t>
        <a:bodyPr/>
        <a:lstStyle/>
        <a:p>
          <a:endParaRPr lang="en-US"/>
        </a:p>
      </dgm:t>
    </dgm:pt>
    <dgm:pt modelId="{B795BDCD-CECB-45BD-96AD-3ECA1E2B52A8}">
      <dgm:prSet phldrT="[Text]" custT="1"/>
      <dgm:spPr>
        <a:ln>
          <a:solidFill>
            <a:srgbClr val="FF0000"/>
          </a:solidFill>
        </a:ln>
      </dgm:spPr>
      <dgm:t>
        <a:bodyPr anchor="ctr"/>
        <a:lstStyle/>
        <a:p>
          <a:r>
            <a:rPr lang="en-US" sz="3600" b="1" dirty="0">
              <a:latin typeface="Corbel" panose="020B0503020204020204" pitchFamily="34" charset="0"/>
            </a:rPr>
            <a:t>Practice Profile Definition</a:t>
          </a:r>
        </a:p>
      </dgm:t>
    </dgm:pt>
    <dgm:pt modelId="{7A7136CC-2BC9-4770-BD3C-5D7B7E267745}" type="sibTrans" cxnId="{696D72A6-F1C5-43E1-8985-6F1A4413F0B2}">
      <dgm:prSet/>
      <dgm:spPr/>
      <dgm:t>
        <a:bodyPr/>
        <a:lstStyle/>
        <a:p>
          <a:endParaRPr lang="en-US"/>
        </a:p>
      </dgm:t>
    </dgm:pt>
    <dgm:pt modelId="{B80A7BAA-9222-4FAF-A96B-CA10EAD708E8}" type="parTrans" cxnId="{696D72A6-F1C5-43E1-8985-6F1A4413F0B2}">
      <dgm:prSet/>
      <dgm:spPr/>
      <dgm:t>
        <a:bodyPr/>
        <a:lstStyle/>
        <a:p>
          <a:endParaRPr lang="en-US"/>
        </a:p>
      </dgm:t>
    </dgm:pt>
    <dgm:pt modelId="{11834220-F3F6-4C31-B9A4-24102ACD9CCB}" type="pres">
      <dgm:prSet presAssocID="{536EA979-390C-4A40-ADDC-2930B3DB47E2}" presName="Name0" presStyleCnt="0">
        <dgm:presLayoutVars>
          <dgm:chMax val="5"/>
          <dgm:chPref val="5"/>
          <dgm:dir/>
          <dgm:animLvl val="lvl"/>
        </dgm:presLayoutVars>
      </dgm:prSet>
      <dgm:spPr/>
    </dgm:pt>
    <dgm:pt modelId="{C20403DE-348E-48B6-A9A9-B40BAAE3BE33}" type="pres">
      <dgm:prSet presAssocID="{BA3ABF82-D3AE-4EA1-A08F-DCB0E9279712}" presName="parentText1" presStyleLbl="node1" presStyleIdx="0" presStyleCnt="3">
        <dgm:presLayoutVars>
          <dgm:chMax/>
          <dgm:chPref val="3"/>
          <dgm:bulletEnabled val="1"/>
        </dgm:presLayoutVars>
      </dgm:prSet>
      <dgm:spPr/>
    </dgm:pt>
    <dgm:pt modelId="{6E5C3520-DD85-4BE9-9FC0-AF68E1E8AE51}" type="pres">
      <dgm:prSet presAssocID="{BA3ABF82-D3AE-4EA1-A08F-DCB0E9279712}" presName="childText1" presStyleLbl="solidAlignAcc1" presStyleIdx="0" presStyleCnt="3">
        <dgm:presLayoutVars>
          <dgm:chMax val="0"/>
          <dgm:chPref val="0"/>
          <dgm:bulletEnabled val="1"/>
        </dgm:presLayoutVars>
      </dgm:prSet>
      <dgm:spPr/>
    </dgm:pt>
    <dgm:pt modelId="{87C2D7D2-C603-4860-B635-6F961441840D}" type="pres">
      <dgm:prSet presAssocID="{0ED1ECAE-A7F6-4A83-BC5A-888E382ECCAB}" presName="parentText2" presStyleLbl="node1" presStyleIdx="1" presStyleCnt="3">
        <dgm:presLayoutVars>
          <dgm:chMax/>
          <dgm:chPref val="3"/>
          <dgm:bulletEnabled val="1"/>
        </dgm:presLayoutVars>
      </dgm:prSet>
      <dgm:spPr/>
    </dgm:pt>
    <dgm:pt modelId="{FF875968-DFE1-47B8-AA2E-FD4B8F65E527}" type="pres">
      <dgm:prSet presAssocID="{0ED1ECAE-A7F6-4A83-BC5A-888E382ECCAB}" presName="childText2" presStyleLbl="solidAlignAcc1" presStyleIdx="1" presStyleCnt="3">
        <dgm:presLayoutVars>
          <dgm:chMax val="0"/>
          <dgm:chPref val="0"/>
          <dgm:bulletEnabled val="1"/>
        </dgm:presLayoutVars>
      </dgm:prSet>
      <dgm:spPr/>
    </dgm:pt>
    <dgm:pt modelId="{E8FF37C2-A340-413A-BFA3-B03185CF0F3D}" type="pres">
      <dgm:prSet presAssocID="{4DD86BDB-570D-487E-89F6-AE9DE6A35934}" presName="parentText3" presStyleLbl="node1" presStyleIdx="2" presStyleCnt="3">
        <dgm:presLayoutVars>
          <dgm:chMax/>
          <dgm:chPref val="3"/>
          <dgm:bulletEnabled val="1"/>
        </dgm:presLayoutVars>
      </dgm:prSet>
      <dgm:spPr/>
    </dgm:pt>
    <dgm:pt modelId="{C9C491AB-0BF8-4169-ABEB-13EF19AEA35F}" type="pres">
      <dgm:prSet presAssocID="{4DD86BDB-570D-487E-89F6-AE9DE6A35934}" presName="childText3" presStyleLbl="solidAlignAcc1" presStyleIdx="2" presStyleCnt="3">
        <dgm:presLayoutVars>
          <dgm:chMax val="0"/>
          <dgm:chPref val="0"/>
          <dgm:bulletEnabled val="1"/>
        </dgm:presLayoutVars>
      </dgm:prSet>
      <dgm:spPr/>
    </dgm:pt>
  </dgm:ptLst>
  <dgm:cxnLst>
    <dgm:cxn modelId="{4A011833-A774-4E59-BA56-A92DA6C04670}" srcId="{536EA979-390C-4A40-ADDC-2930B3DB47E2}" destId="{4DD86BDB-570D-487E-89F6-AE9DE6A35934}" srcOrd="2" destOrd="0" parTransId="{B8ACF2FB-ED57-46BD-8748-9A1D478CC098}" sibTransId="{85AEF7CF-BD4D-44CA-9EFE-C1BDD37E7C24}"/>
    <dgm:cxn modelId="{736F425E-D1D8-4959-9DDE-B497ABA71C56}" type="presOf" srcId="{5ED90EC3-4533-440F-BB8C-E2AED985FCDD}" destId="{FF875968-DFE1-47B8-AA2E-FD4B8F65E527}" srcOrd="0" destOrd="0" presId="urn:microsoft.com/office/officeart/2009/3/layout/IncreasingArrowsProcess"/>
    <dgm:cxn modelId="{62172C6F-0388-47C4-8E60-7B3296D5197B}" srcId="{536EA979-390C-4A40-ADDC-2930B3DB47E2}" destId="{BA3ABF82-D3AE-4EA1-A08F-DCB0E9279712}" srcOrd="0" destOrd="0" parTransId="{27013491-4FFB-4541-B943-1689EB856475}" sibTransId="{28F02E3C-6B00-46D0-8AA3-E482DB03935B}"/>
    <dgm:cxn modelId="{12451E50-79C2-42DC-AC84-66DAC79BA5E6}" srcId="{4DD86BDB-570D-487E-89F6-AE9DE6A35934}" destId="{4FF7E60F-B16E-4452-BD4B-A35B39B3290D}" srcOrd="0" destOrd="0" parTransId="{C4EFD06B-F08E-4DD2-ABAE-667917CB2EE7}" sibTransId="{46D8759F-DD80-4BA8-9119-83B7116F3147}"/>
    <dgm:cxn modelId="{F4852D80-965D-4273-AC56-532AE1CE959D}" srcId="{0ED1ECAE-A7F6-4A83-BC5A-888E382ECCAB}" destId="{5ED90EC3-4533-440F-BB8C-E2AED985FCDD}" srcOrd="0" destOrd="0" parTransId="{22BE74C1-D06E-43D1-9DEF-F8F2C7908077}" sibTransId="{4BCECA35-6A06-4032-95E6-090918F203CB}"/>
    <dgm:cxn modelId="{F2F17189-6740-4FD5-8A2C-09364D952B0F}" srcId="{536EA979-390C-4A40-ADDC-2930B3DB47E2}" destId="{0ED1ECAE-A7F6-4A83-BC5A-888E382ECCAB}" srcOrd="1" destOrd="0" parTransId="{9FFB0FEA-0A10-40EC-A94A-1F73A3960133}" sibTransId="{5564FE3A-CEA2-4CBE-A057-E456AD142FFD}"/>
    <dgm:cxn modelId="{F00F5891-4753-4359-89DA-E4847C57BFAB}" type="presOf" srcId="{4DD86BDB-570D-487E-89F6-AE9DE6A35934}" destId="{E8FF37C2-A340-413A-BFA3-B03185CF0F3D}" srcOrd="0" destOrd="0" presId="urn:microsoft.com/office/officeart/2009/3/layout/IncreasingArrowsProcess"/>
    <dgm:cxn modelId="{696D72A6-F1C5-43E1-8985-6F1A4413F0B2}" srcId="{BA3ABF82-D3AE-4EA1-A08F-DCB0E9279712}" destId="{B795BDCD-CECB-45BD-96AD-3ECA1E2B52A8}" srcOrd="0" destOrd="0" parTransId="{B80A7BAA-9222-4FAF-A96B-CA10EAD708E8}" sibTransId="{7A7136CC-2BC9-4770-BD3C-5D7B7E267745}"/>
    <dgm:cxn modelId="{5B53C1A9-F8F7-4F7E-A9C7-29B354E7129B}" type="presOf" srcId="{BA3ABF82-D3AE-4EA1-A08F-DCB0E9279712}" destId="{C20403DE-348E-48B6-A9A9-B40BAAE3BE33}" srcOrd="0" destOrd="0" presId="urn:microsoft.com/office/officeart/2009/3/layout/IncreasingArrowsProcess"/>
    <dgm:cxn modelId="{721380D5-63AF-4F2C-B5C9-1AC2D4BA7865}" type="presOf" srcId="{4FF7E60F-B16E-4452-BD4B-A35B39B3290D}" destId="{C9C491AB-0BF8-4169-ABEB-13EF19AEA35F}" srcOrd="0" destOrd="0" presId="urn:microsoft.com/office/officeart/2009/3/layout/IncreasingArrowsProcess"/>
    <dgm:cxn modelId="{BFF2E2DF-29FE-485C-85BB-1BE58010D36E}" type="presOf" srcId="{0ED1ECAE-A7F6-4A83-BC5A-888E382ECCAB}" destId="{87C2D7D2-C603-4860-B635-6F961441840D}" srcOrd="0" destOrd="0" presId="urn:microsoft.com/office/officeart/2009/3/layout/IncreasingArrowsProcess"/>
    <dgm:cxn modelId="{B07575E4-A62A-4690-8E90-9C97AB5537C5}" type="presOf" srcId="{B795BDCD-CECB-45BD-96AD-3ECA1E2B52A8}" destId="{6E5C3520-DD85-4BE9-9FC0-AF68E1E8AE51}" srcOrd="0" destOrd="0" presId="urn:microsoft.com/office/officeart/2009/3/layout/IncreasingArrowsProcess"/>
    <dgm:cxn modelId="{8A97AFEF-EE8F-4F8A-B59C-0F24908F241F}" type="presOf" srcId="{536EA979-390C-4A40-ADDC-2930B3DB47E2}" destId="{11834220-F3F6-4C31-B9A4-24102ACD9CCB}" srcOrd="0" destOrd="0" presId="urn:microsoft.com/office/officeart/2009/3/layout/IncreasingArrowsProcess"/>
    <dgm:cxn modelId="{AEA41D0C-229B-4F7C-A1C7-03D1AA5573CB}" type="presParOf" srcId="{11834220-F3F6-4C31-B9A4-24102ACD9CCB}" destId="{C20403DE-348E-48B6-A9A9-B40BAAE3BE33}" srcOrd="0" destOrd="0" presId="urn:microsoft.com/office/officeart/2009/3/layout/IncreasingArrowsProcess"/>
    <dgm:cxn modelId="{5CDFCD16-0D67-426E-9220-074AF76F6C1C}" type="presParOf" srcId="{11834220-F3F6-4C31-B9A4-24102ACD9CCB}" destId="{6E5C3520-DD85-4BE9-9FC0-AF68E1E8AE51}" srcOrd="1" destOrd="0" presId="urn:microsoft.com/office/officeart/2009/3/layout/IncreasingArrowsProcess"/>
    <dgm:cxn modelId="{EAD36362-9E90-4D5F-9F01-0BA8DDD4A3EE}" type="presParOf" srcId="{11834220-F3F6-4C31-B9A4-24102ACD9CCB}" destId="{87C2D7D2-C603-4860-B635-6F961441840D}" srcOrd="2" destOrd="0" presId="urn:microsoft.com/office/officeart/2009/3/layout/IncreasingArrowsProcess"/>
    <dgm:cxn modelId="{A8442D55-FF82-439B-A8F2-1FFBE7EBCB84}" type="presParOf" srcId="{11834220-F3F6-4C31-B9A4-24102ACD9CCB}" destId="{FF875968-DFE1-47B8-AA2E-FD4B8F65E527}" srcOrd="3" destOrd="0" presId="urn:microsoft.com/office/officeart/2009/3/layout/IncreasingArrowsProcess"/>
    <dgm:cxn modelId="{7B7EA468-BB13-4855-9705-F31D3D00B1F5}" type="presParOf" srcId="{11834220-F3F6-4C31-B9A4-24102ACD9CCB}" destId="{E8FF37C2-A340-413A-BFA3-B03185CF0F3D}" srcOrd="4" destOrd="0" presId="urn:microsoft.com/office/officeart/2009/3/layout/IncreasingArrowsProcess"/>
    <dgm:cxn modelId="{38289C84-DECE-4302-8B0A-13DA3AE95E24}" type="presParOf" srcId="{11834220-F3F6-4C31-B9A4-24102ACD9CCB}" destId="{C9C491AB-0BF8-4169-ABEB-13EF19AEA35F}"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B3CB14A-ED78-47BC-B4EA-A0A0B4B0AB5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014EA496-46BC-4544-8C09-E0D430D68EE6}">
      <dgm:prSet custT="1"/>
      <dgm:spPr>
        <a:ln>
          <a:solidFill>
            <a:schemeClr val="accent1"/>
          </a:solidFill>
        </a:ln>
      </dgm:spPr>
      <dgm:t>
        <a:bodyPr/>
        <a:lstStyle/>
        <a:p>
          <a:r>
            <a:rPr lang="en-US" sz="2400" b="0" dirty="0">
              <a:solidFill>
                <a:schemeClr val="tx1"/>
              </a:solidFill>
              <a:latin typeface="Corbel" panose="020B0503020204020204" pitchFamily="34" charset="0"/>
              <a:cs typeface="Arial" charset="0"/>
            </a:rPr>
            <a:t>Identifies and provides information regarding resources, services and activities offered within the community that meet families’ and individual family members’ interests, goals, and needs</a:t>
          </a:r>
          <a:endParaRPr lang="en-US" sz="2400" dirty="0">
            <a:solidFill>
              <a:schemeClr val="tx1"/>
            </a:solidFill>
            <a:latin typeface="Corbel" panose="020B0503020204020204" pitchFamily="34" charset="0"/>
          </a:endParaRPr>
        </a:p>
      </dgm:t>
    </dgm:pt>
    <dgm:pt modelId="{0D806ABD-5B27-444D-BA0E-CFC85A373912}" type="parTrans" cxnId="{D7EB19B4-83CB-435C-894C-9E4B55E5D2D9}">
      <dgm:prSet/>
      <dgm:spPr/>
      <dgm:t>
        <a:bodyPr/>
        <a:lstStyle/>
        <a:p>
          <a:endParaRPr lang="en-US"/>
        </a:p>
      </dgm:t>
    </dgm:pt>
    <dgm:pt modelId="{CBF019FB-616B-441B-91CA-0C46024E5410}" type="sibTrans" cxnId="{D7EB19B4-83CB-435C-894C-9E4B55E5D2D9}">
      <dgm:prSet/>
      <dgm:spPr/>
      <dgm:t>
        <a:bodyPr/>
        <a:lstStyle/>
        <a:p>
          <a:endParaRPr lang="en-US"/>
        </a:p>
      </dgm:t>
    </dgm:pt>
    <dgm:pt modelId="{B6DF7CA4-7860-493A-AA1C-B2D34060D35C}">
      <dgm:prSet custT="1"/>
      <dgm:spPr>
        <a:ln>
          <a:solidFill>
            <a:srgbClr val="00B050"/>
          </a:solidFill>
        </a:ln>
      </dgm:spPr>
      <dgm:t>
        <a:bodyPr/>
        <a:lstStyle/>
        <a:p>
          <a:r>
            <a:rPr lang="en-US" sz="2400" b="0" dirty="0">
              <a:solidFill>
                <a:schemeClr val="tx1"/>
              </a:solidFill>
              <a:latin typeface="Corbel" panose="020B0503020204020204" pitchFamily="34" charset="0"/>
              <a:cs typeface="Arial" charset="0"/>
            </a:rPr>
            <a:t>Checks in with families and individual family members on their experience in connecting with resources. Asks if they were useful and, if not, helps the member locate another resource </a:t>
          </a:r>
          <a:endParaRPr lang="en-US" sz="2400" dirty="0">
            <a:solidFill>
              <a:schemeClr val="tx1"/>
            </a:solidFill>
            <a:latin typeface="Corbel" panose="020B0503020204020204" pitchFamily="34" charset="0"/>
          </a:endParaRPr>
        </a:p>
      </dgm:t>
    </dgm:pt>
    <dgm:pt modelId="{B893281D-0F09-4E09-9067-A4B1766E1827}" type="parTrans" cxnId="{E712CE5C-0AEC-43AA-9C2D-7CFA91F7AAAF}">
      <dgm:prSet/>
      <dgm:spPr/>
      <dgm:t>
        <a:bodyPr/>
        <a:lstStyle/>
        <a:p>
          <a:endParaRPr lang="en-US"/>
        </a:p>
      </dgm:t>
    </dgm:pt>
    <dgm:pt modelId="{694C35A7-DCD1-470C-B2FE-02FE4D04A3C0}" type="sibTrans" cxnId="{E712CE5C-0AEC-43AA-9C2D-7CFA91F7AAAF}">
      <dgm:prSet/>
      <dgm:spPr/>
      <dgm:t>
        <a:bodyPr/>
        <a:lstStyle/>
        <a:p>
          <a:endParaRPr lang="en-US"/>
        </a:p>
      </dgm:t>
    </dgm:pt>
    <dgm:pt modelId="{191B13E7-6C8D-412D-97BB-F2061A9A6733}">
      <dgm:prSet custT="1"/>
      <dgm:spPr>
        <a:ln>
          <a:solidFill>
            <a:srgbClr val="FFC000"/>
          </a:solidFill>
        </a:ln>
      </dgm:spPr>
      <dgm:t>
        <a:bodyPr/>
        <a:lstStyle/>
        <a:p>
          <a:r>
            <a:rPr lang="en-US" sz="2400" b="0" dirty="0">
              <a:solidFill>
                <a:schemeClr val="tx1"/>
              </a:solidFill>
              <a:latin typeface="Corbel" panose="020B0503020204020204" pitchFamily="34" charset="0"/>
              <a:cs typeface="Arial" charset="0"/>
            </a:rPr>
            <a:t>Regularly identifies and updates relevant resources within the community that align with the FSC mission and vision and can meet families’ and individual family members’ interests, goals, and needs. family is able to explore resources on an ongoing basis</a:t>
          </a:r>
          <a:endParaRPr lang="en-US" sz="2400" dirty="0">
            <a:solidFill>
              <a:schemeClr val="tx1"/>
            </a:solidFill>
            <a:latin typeface="Corbel" panose="020B0503020204020204" pitchFamily="34" charset="0"/>
          </a:endParaRPr>
        </a:p>
      </dgm:t>
    </dgm:pt>
    <dgm:pt modelId="{F036FCB0-F931-4A84-A9BA-C12E00F1DF2D}" type="parTrans" cxnId="{5E6E11BA-FF84-447C-84D2-E80D300796F9}">
      <dgm:prSet/>
      <dgm:spPr/>
      <dgm:t>
        <a:bodyPr/>
        <a:lstStyle/>
        <a:p>
          <a:endParaRPr lang="en-US"/>
        </a:p>
      </dgm:t>
    </dgm:pt>
    <dgm:pt modelId="{3DE46895-F5F5-4364-AC0B-70FF37AF67C8}" type="sibTrans" cxnId="{5E6E11BA-FF84-447C-84D2-E80D300796F9}">
      <dgm:prSet/>
      <dgm:spPr/>
      <dgm:t>
        <a:bodyPr/>
        <a:lstStyle/>
        <a:p>
          <a:endParaRPr lang="en-US"/>
        </a:p>
      </dgm:t>
    </dgm:pt>
    <dgm:pt modelId="{01DCF7B9-077C-426C-9666-E16A11A1BF30}" type="pres">
      <dgm:prSet presAssocID="{6B3CB14A-ED78-47BC-B4EA-A0A0B4B0AB5A}" presName="vert0" presStyleCnt="0">
        <dgm:presLayoutVars>
          <dgm:dir/>
          <dgm:animOne val="branch"/>
          <dgm:animLvl val="lvl"/>
        </dgm:presLayoutVars>
      </dgm:prSet>
      <dgm:spPr/>
    </dgm:pt>
    <dgm:pt modelId="{191BCA19-7C7D-4B7B-BA98-E85DCD24898F}" type="pres">
      <dgm:prSet presAssocID="{014EA496-46BC-4544-8C09-E0D430D68EE6}" presName="thickLine" presStyleLbl="alignNode1" presStyleIdx="0" presStyleCnt="3"/>
      <dgm:spPr/>
    </dgm:pt>
    <dgm:pt modelId="{12B9408B-63DE-4CE8-92C7-EA890BF3794C}" type="pres">
      <dgm:prSet presAssocID="{014EA496-46BC-4544-8C09-E0D430D68EE6}" presName="horz1" presStyleCnt="0"/>
      <dgm:spPr/>
    </dgm:pt>
    <dgm:pt modelId="{6B55A754-DACB-44C7-A2C6-43F2AF63AFF5}" type="pres">
      <dgm:prSet presAssocID="{014EA496-46BC-4544-8C09-E0D430D68EE6}" presName="tx1" presStyleLbl="revTx" presStyleIdx="0" presStyleCnt="3" custScaleY="88105"/>
      <dgm:spPr/>
    </dgm:pt>
    <dgm:pt modelId="{AE629515-BE97-425E-B50E-1E45081F3C97}" type="pres">
      <dgm:prSet presAssocID="{014EA496-46BC-4544-8C09-E0D430D68EE6}" presName="vert1" presStyleCnt="0"/>
      <dgm:spPr/>
    </dgm:pt>
    <dgm:pt modelId="{A6521126-DF52-4003-95F0-28A2ED374B0A}" type="pres">
      <dgm:prSet presAssocID="{B6DF7CA4-7860-493A-AA1C-B2D34060D35C}" presName="thickLine" presStyleLbl="alignNode1" presStyleIdx="1" presStyleCnt="3"/>
      <dgm:spPr/>
    </dgm:pt>
    <dgm:pt modelId="{83D1E01B-4DA2-4B6F-BEC3-29CA61A5DD38}" type="pres">
      <dgm:prSet presAssocID="{B6DF7CA4-7860-493A-AA1C-B2D34060D35C}" presName="horz1" presStyleCnt="0"/>
      <dgm:spPr/>
    </dgm:pt>
    <dgm:pt modelId="{E25FECC3-CDA5-469B-B28B-CA519053CF27}" type="pres">
      <dgm:prSet presAssocID="{B6DF7CA4-7860-493A-AA1C-B2D34060D35C}" presName="tx1" presStyleLbl="revTx" presStyleIdx="1" presStyleCnt="3" custScaleY="79270"/>
      <dgm:spPr/>
    </dgm:pt>
    <dgm:pt modelId="{0A47A1A1-5BD7-4C03-9063-F1FF5E97E65D}" type="pres">
      <dgm:prSet presAssocID="{B6DF7CA4-7860-493A-AA1C-B2D34060D35C}" presName="vert1" presStyleCnt="0"/>
      <dgm:spPr/>
    </dgm:pt>
    <dgm:pt modelId="{F94D23C9-DD48-4007-8983-4B0454F490E7}" type="pres">
      <dgm:prSet presAssocID="{191B13E7-6C8D-412D-97BB-F2061A9A6733}" presName="thickLine" presStyleLbl="alignNode1" presStyleIdx="2" presStyleCnt="3"/>
      <dgm:spPr/>
    </dgm:pt>
    <dgm:pt modelId="{E061C6D7-D61C-4287-8ED8-C45E787B307D}" type="pres">
      <dgm:prSet presAssocID="{191B13E7-6C8D-412D-97BB-F2061A9A6733}" presName="horz1" presStyleCnt="0"/>
      <dgm:spPr/>
    </dgm:pt>
    <dgm:pt modelId="{333EAD73-8457-4257-9145-51176C61953B}" type="pres">
      <dgm:prSet presAssocID="{191B13E7-6C8D-412D-97BB-F2061A9A6733}" presName="tx1" presStyleLbl="revTx" presStyleIdx="2" presStyleCnt="3" custScaleY="87564" custLinFactNeighborX="2958" custLinFactNeighborY="2217"/>
      <dgm:spPr/>
    </dgm:pt>
    <dgm:pt modelId="{200BF3A0-B36A-4B71-9685-BDAA73DDD139}" type="pres">
      <dgm:prSet presAssocID="{191B13E7-6C8D-412D-97BB-F2061A9A6733}" presName="vert1" presStyleCnt="0"/>
      <dgm:spPr/>
    </dgm:pt>
  </dgm:ptLst>
  <dgm:cxnLst>
    <dgm:cxn modelId="{89D90903-BCBF-4623-8F1F-EDCC52E95916}" type="presOf" srcId="{B6DF7CA4-7860-493A-AA1C-B2D34060D35C}" destId="{E25FECC3-CDA5-469B-B28B-CA519053CF27}" srcOrd="0" destOrd="0" presId="urn:microsoft.com/office/officeart/2008/layout/LinedList"/>
    <dgm:cxn modelId="{08FA7725-4EBE-416E-B003-C090DD51A4A7}" type="presOf" srcId="{191B13E7-6C8D-412D-97BB-F2061A9A6733}" destId="{333EAD73-8457-4257-9145-51176C61953B}" srcOrd="0" destOrd="0" presId="urn:microsoft.com/office/officeart/2008/layout/LinedList"/>
    <dgm:cxn modelId="{E712CE5C-0AEC-43AA-9C2D-7CFA91F7AAAF}" srcId="{6B3CB14A-ED78-47BC-B4EA-A0A0B4B0AB5A}" destId="{B6DF7CA4-7860-493A-AA1C-B2D34060D35C}" srcOrd="1" destOrd="0" parTransId="{B893281D-0F09-4E09-9067-A4B1766E1827}" sibTransId="{694C35A7-DCD1-470C-B2FE-02FE4D04A3C0}"/>
    <dgm:cxn modelId="{F4D8C1AA-B2FF-4FF1-B8D1-44119B422DEC}" type="presOf" srcId="{014EA496-46BC-4544-8C09-E0D430D68EE6}" destId="{6B55A754-DACB-44C7-A2C6-43F2AF63AFF5}" srcOrd="0" destOrd="0" presId="urn:microsoft.com/office/officeart/2008/layout/LinedList"/>
    <dgm:cxn modelId="{D7EB19B4-83CB-435C-894C-9E4B55E5D2D9}" srcId="{6B3CB14A-ED78-47BC-B4EA-A0A0B4B0AB5A}" destId="{014EA496-46BC-4544-8C09-E0D430D68EE6}" srcOrd="0" destOrd="0" parTransId="{0D806ABD-5B27-444D-BA0E-CFC85A373912}" sibTransId="{CBF019FB-616B-441B-91CA-0C46024E5410}"/>
    <dgm:cxn modelId="{5E6E11BA-FF84-447C-84D2-E80D300796F9}" srcId="{6B3CB14A-ED78-47BC-B4EA-A0A0B4B0AB5A}" destId="{191B13E7-6C8D-412D-97BB-F2061A9A6733}" srcOrd="2" destOrd="0" parTransId="{F036FCB0-F931-4A84-A9BA-C12E00F1DF2D}" sibTransId="{3DE46895-F5F5-4364-AC0B-70FF37AF67C8}"/>
    <dgm:cxn modelId="{282A94E8-31D4-4470-9B48-1D382E0C3080}" type="presOf" srcId="{6B3CB14A-ED78-47BC-B4EA-A0A0B4B0AB5A}" destId="{01DCF7B9-077C-426C-9666-E16A11A1BF30}" srcOrd="0" destOrd="0" presId="urn:microsoft.com/office/officeart/2008/layout/LinedList"/>
    <dgm:cxn modelId="{FE270DAD-47DD-46B8-9336-A6E52596B5E3}" type="presParOf" srcId="{01DCF7B9-077C-426C-9666-E16A11A1BF30}" destId="{191BCA19-7C7D-4B7B-BA98-E85DCD24898F}" srcOrd="0" destOrd="0" presId="urn:microsoft.com/office/officeart/2008/layout/LinedList"/>
    <dgm:cxn modelId="{02E0BC90-56C2-4A6D-A47E-FB157A478291}" type="presParOf" srcId="{01DCF7B9-077C-426C-9666-E16A11A1BF30}" destId="{12B9408B-63DE-4CE8-92C7-EA890BF3794C}" srcOrd="1" destOrd="0" presId="urn:microsoft.com/office/officeart/2008/layout/LinedList"/>
    <dgm:cxn modelId="{88C651D8-1487-400F-8E5F-4192E429D7DC}" type="presParOf" srcId="{12B9408B-63DE-4CE8-92C7-EA890BF3794C}" destId="{6B55A754-DACB-44C7-A2C6-43F2AF63AFF5}" srcOrd="0" destOrd="0" presId="urn:microsoft.com/office/officeart/2008/layout/LinedList"/>
    <dgm:cxn modelId="{E3D92E39-0C61-4FC4-AE6F-5021242347A7}" type="presParOf" srcId="{12B9408B-63DE-4CE8-92C7-EA890BF3794C}" destId="{AE629515-BE97-425E-B50E-1E45081F3C97}" srcOrd="1" destOrd="0" presId="urn:microsoft.com/office/officeart/2008/layout/LinedList"/>
    <dgm:cxn modelId="{CC00374F-ED45-457E-A37F-73ECC6020529}" type="presParOf" srcId="{01DCF7B9-077C-426C-9666-E16A11A1BF30}" destId="{A6521126-DF52-4003-95F0-28A2ED374B0A}" srcOrd="2" destOrd="0" presId="urn:microsoft.com/office/officeart/2008/layout/LinedList"/>
    <dgm:cxn modelId="{ADE73336-6146-499A-8665-640EF5170CBA}" type="presParOf" srcId="{01DCF7B9-077C-426C-9666-E16A11A1BF30}" destId="{83D1E01B-4DA2-4B6F-BEC3-29CA61A5DD38}" srcOrd="3" destOrd="0" presId="urn:microsoft.com/office/officeart/2008/layout/LinedList"/>
    <dgm:cxn modelId="{C1572FF3-83A5-450F-A035-F50F59C500BB}" type="presParOf" srcId="{83D1E01B-4DA2-4B6F-BEC3-29CA61A5DD38}" destId="{E25FECC3-CDA5-469B-B28B-CA519053CF27}" srcOrd="0" destOrd="0" presId="urn:microsoft.com/office/officeart/2008/layout/LinedList"/>
    <dgm:cxn modelId="{0416ED0E-B3EE-4128-AC68-79E2DB0A086E}" type="presParOf" srcId="{83D1E01B-4DA2-4B6F-BEC3-29CA61A5DD38}" destId="{0A47A1A1-5BD7-4C03-9063-F1FF5E97E65D}" srcOrd="1" destOrd="0" presId="urn:microsoft.com/office/officeart/2008/layout/LinedList"/>
    <dgm:cxn modelId="{E7462C74-6C51-40D1-8633-8A5F0ACCB8B2}" type="presParOf" srcId="{01DCF7B9-077C-426C-9666-E16A11A1BF30}" destId="{F94D23C9-DD48-4007-8983-4B0454F490E7}" srcOrd="4" destOrd="0" presId="urn:microsoft.com/office/officeart/2008/layout/LinedList"/>
    <dgm:cxn modelId="{B9C1E04A-3312-47D8-A9BC-13D610193FF5}" type="presParOf" srcId="{01DCF7B9-077C-426C-9666-E16A11A1BF30}" destId="{E061C6D7-D61C-4287-8ED8-C45E787B307D}" srcOrd="5" destOrd="0" presId="urn:microsoft.com/office/officeart/2008/layout/LinedList"/>
    <dgm:cxn modelId="{70F82569-D325-4F0C-BF11-F9D9B9561490}" type="presParOf" srcId="{E061C6D7-D61C-4287-8ED8-C45E787B307D}" destId="{333EAD73-8457-4257-9145-51176C61953B}" srcOrd="0" destOrd="0" presId="urn:microsoft.com/office/officeart/2008/layout/LinedList"/>
    <dgm:cxn modelId="{84731804-005A-45BE-8A06-1894724B61EF}" type="presParOf" srcId="{E061C6D7-D61C-4287-8ED8-C45E787B307D}" destId="{200BF3A0-B36A-4B71-9685-BDAA73DDD13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6EA979-390C-4A40-ADDC-2930B3DB47E2}"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BA3ABF82-D3AE-4EA1-A08F-DCB0E9279712}">
      <dgm:prSet phldrT="[Text]"/>
      <dgm:spPr>
        <a:solidFill>
          <a:srgbClr val="C00000"/>
        </a:solidFill>
      </dgm:spPr>
      <dgm:t>
        <a:bodyPr/>
        <a:lstStyle/>
        <a:p>
          <a:r>
            <a:rPr lang="en-US" dirty="0"/>
            <a:t>1</a:t>
          </a:r>
        </a:p>
      </dgm:t>
    </dgm:pt>
    <dgm:pt modelId="{27013491-4FFB-4541-B943-1689EB856475}" type="parTrans" cxnId="{62172C6F-0388-47C4-8E60-7B3296D5197B}">
      <dgm:prSet/>
      <dgm:spPr/>
      <dgm:t>
        <a:bodyPr/>
        <a:lstStyle/>
        <a:p>
          <a:endParaRPr lang="en-US"/>
        </a:p>
      </dgm:t>
    </dgm:pt>
    <dgm:pt modelId="{28F02E3C-6B00-46D0-8AA3-E482DB03935B}" type="sibTrans" cxnId="{62172C6F-0388-47C4-8E60-7B3296D5197B}">
      <dgm:prSet/>
      <dgm:spPr/>
      <dgm:t>
        <a:bodyPr/>
        <a:lstStyle/>
        <a:p>
          <a:endParaRPr lang="en-US"/>
        </a:p>
      </dgm:t>
    </dgm:pt>
    <dgm:pt modelId="{0ED1ECAE-A7F6-4A83-BC5A-888E382ECCAB}">
      <dgm:prSet phldrT="[Text]"/>
      <dgm:spPr>
        <a:solidFill>
          <a:schemeClr val="accent4"/>
        </a:solidFill>
      </dgm:spPr>
      <dgm:t>
        <a:bodyPr/>
        <a:lstStyle/>
        <a:p>
          <a:r>
            <a:rPr lang="en-US" dirty="0"/>
            <a:t>2</a:t>
          </a:r>
        </a:p>
      </dgm:t>
    </dgm:pt>
    <dgm:pt modelId="{9FFB0FEA-0A10-40EC-A94A-1F73A3960133}" type="parTrans" cxnId="{F2F17189-6740-4FD5-8A2C-09364D952B0F}">
      <dgm:prSet/>
      <dgm:spPr/>
      <dgm:t>
        <a:bodyPr/>
        <a:lstStyle/>
        <a:p>
          <a:endParaRPr lang="en-US"/>
        </a:p>
      </dgm:t>
    </dgm:pt>
    <dgm:pt modelId="{5564FE3A-CEA2-4CBE-A057-E456AD142FFD}" type="sibTrans" cxnId="{F2F17189-6740-4FD5-8A2C-09364D952B0F}">
      <dgm:prSet/>
      <dgm:spPr/>
      <dgm:t>
        <a:bodyPr/>
        <a:lstStyle/>
        <a:p>
          <a:endParaRPr lang="en-US"/>
        </a:p>
      </dgm:t>
    </dgm:pt>
    <dgm:pt modelId="{5ED90EC3-4533-440F-BB8C-E2AED985FCDD}">
      <dgm:prSet phldrT="[Text]" custT="1"/>
      <dgm:spPr>
        <a:ln>
          <a:solidFill>
            <a:srgbClr val="FF0000"/>
          </a:solidFill>
        </a:ln>
      </dgm:spPr>
      <dgm:t>
        <a:bodyPr anchor="ctr"/>
        <a:lstStyle/>
        <a:p>
          <a:pPr marL="0" lvl="0" indent="0" algn="l" defTabSz="1600200">
            <a:lnSpc>
              <a:spcPct val="90000"/>
            </a:lnSpc>
            <a:spcBef>
              <a:spcPct val="0"/>
            </a:spcBef>
            <a:spcAft>
              <a:spcPct val="35000"/>
            </a:spcAft>
            <a:buNone/>
          </a:pPr>
          <a:r>
            <a:rPr lang="en-US" sz="3600" b="1" kern="1200" dirty="0">
              <a:solidFill>
                <a:prstClr val="black">
                  <a:hueOff val="0"/>
                  <a:satOff val="0"/>
                  <a:lumOff val="0"/>
                  <a:alphaOff val="0"/>
                </a:prstClr>
              </a:solidFill>
              <a:latin typeface="Corbel" panose="020B0503020204020204" pitchFamily="34" charset="0"/>
              <a:ea typeface="+mn-ea"/>
              <a:cs typeface="+mn-cs"/>
            </a:rPr>
            <a:t>Expected</a:t>
          </a:r>
        </a:p>
      </dgm:t>
    </dgm:pt>
    <dgm:pt modelId="{22BE74C1-D06E-43D1-9DEF-F8F2C7908077}" type="parTrans" cxnId="{F4852D80-965D-4273-AC56-532AE1CE959D}">
      <dgm:prSet/>
      <dgm:spPr/>
      <dgm:t>
        <a:bodyPr/>
        <a:lstStyle/>
        <a:p>
          <a:endParaRPr lang="en-US"/>
        </a:p>
      </dgm:t>
    </dgm:pt>
    <dgm:pt modelId="{4BCECA35-6A06-4032-95E6-090918F203CB}" type="sibTrans" cxnId="{F4852D80-965D-4273-AC56-532AE1CE959D}">
      <dgm:prSet/>
      <dgm:spPr/>
      <dgm:t>
        <a:bodyPr/>
        <a:lstStyle/>
        <a:p>
          <a:endParaRPr lang="en-US"/>
        </a:p>
      </dgm:t>
    </dgm:pt>
    <dgm:pt modelId="{4DD86BDB-570D-487E-89F6-AE9DE6A35934}">
      <dgm:prSet phldrT="[Text]"/>
      <dgm:spPr>
        <a:solidFill>
          <a:schemeClr val="accent1"/>
        </a:solidFill>
      </dgm:spPr>
      <dgm:t>
        <a:bodyPr/>
        <a:lstStyle/>
        <a:p>
          <a:r>
            <a:rPr lang="en-US" dirty="0"/>
            <a:t>3</a:t>
          </a:r>
        </a:p>
      </dgm:t>
    </dgm:pt>
    <dgm:pt modelId="{B8ACF2FB-ED57-46BD-8748-9A1D478CC098}" type="parTrans" cxnId="{4A011833-A774-4E59-BA56-A92DA6C04670}">
      <dgm:prSet/>
      <dgm:spPr/>
      <dgm:t>
        <a:bodyPr/>
        <a:lstStyle/>
        <a:p>
          <a:endParaRPr lang="en-US"/>
        </a:p>
      </dgm:t>
    </dgm:pt>
    <dgm:pt modelId="{85AEF7CF-BD4D-44CA-9EFE-C1BDD37E7C24}" type="sibTrans" cxnId="{4A011833-A774-4E59-BA56-A92DA6C04670}">
      <dgm:prSet/>
      <dgm:spPr/>
      <dgm:t>
        <a:bodyPr/>
        <a:lstStyle/>
        <a:p>
          <a:endParaRPr lang="en-US"/>
        </a:p>
      </dgm:t>
    </dgm:pt>
    <dgm:pt modelId="{4FF7E60F-B16E-4452-BD4B-A35B39B3290D}">
      <dgm:prSet phldrT="[Text]" custT="1"/>
      <dgm:spPr>
        <a:ln>
          <a:solidFill>
            <a:srgbClr val="FF0000"/>
          </a:solidFill>
        </a:ln>
      </dgm:spPr>
      <dgm:t>
        <a:bodyPr anchor="ctr"/>
        <a:lstStyle/>
        <a:p>
          <a:pPr marL="0" lvl="0" indent="0" algn="l" defTabSz="1600200">
            <a:lnSpc>
              <a:spcPct val="90000"/>
            </a:lnSpc>
            <a:spcBef>
              <a:spcPct val="0"/>
            </a:spcBef>
            <a:spcAft>
              <a:spcPct val="35000"/>
            </a:spcAft>
            <a:buNone/>
          </a:pPr>
          <a:r>
            <a:rPr lang="en-US" sz="3600" b="1" kern="1200">
              <a:solidFill>
                <a:prstClr val="black">
                  <a:hueOff val="0"/>
                  <a:satOff val="0"/>
                  <a:lumOff val="0"/>
                  <a:alphaOff val="0"/>
                </a:prstClr>
              </a:solidFill>
              <a:latin typeface="Corbel" panose="020B0503020204020204" pitchFamily="34" charset="0"/>
              <a:ea typeface="+mn-ea"/>
              <a:cs typeface="+mn-cs"/>
            </a:rPr>
            <a:t>Behavioral Indicators</a:t>
          </a:r>
          <a:endParaRPr lang="en-US" sz="3600" b="1" kern="1200" dirty="0">
            <a:solidFill>
              <a:prstClr val="black">
                <a:hueOff val="0"/>
                <a:satOff val="0"/>
                <a:lumOff val="0"/>
                <a:alphaOff val="0"/>
              </a:prstClr>
            </a:solidFill>
            <a:latin typeface="Corbel" panose="020B0503020204020204" pitchFamily="34" charset="0"/>
            <a:ea typeface="+mn-ea"/>
            <a:cs typeface="+mn-cs"/>
          </a:endParaRPr>
        </a:p>
      </dgm:t>
    </dgm:pt>
    <dgm:pt modelId="{C4EFD06B-F08E-4DD2-ABAE-667917CB2EE7}" type="parTrans" cxnId="{12451E50-79C2-42DC-AC84-66DAC79BA5E6}">
      <dgm:prSet/>
      <dgm:spPr/>
      <dgm:t>
        <a:bodyPr/>
        <a:lstStyle/>
        <a:p>
          <a:endParaRPr lang="en-US"/>
        </a:p>
      </dgm:t>
    </dgm:pt>
    <dgm:pt modelId="{46D8759F-DD80-4BA8-9119-83B7116F3147}" type="sibTrans" cxnId="{12451E50-79C2-42DC-AC84-66DAC79BA5E6}">
      <dgm:prSet/>
      <dgm:spPr/>
      <dgm:t>
        <a:bodyPr/>
        <a:lstStyle/>
        <a:p>
          <a:endParaRPr lang="en-US"/>
        </a:p>
      </dgm:t>
    </dgm:pt>
    <dgm:pt modelId="{B795BDCD-CECB-45BD-96AD-3ECA1E2B52A8}">
      <dgm:prSet phldrT="[Text]" custT="1"/>
      <dgm:spPr>
        <a:ln>
          <a:solidFill>
            <a:srgbClr val="FF0000"/>
          </a:solidFill>
        </a:ln>
      </dgm:spPr>
      <dgm:t>
        <a:bodyPr anchor="ctr"/>
        <a:lstStyle/>
        <a:p>
          <a:r>
            <a:rPr lang="en-US" sz="3600" b="1" dirty="0">
              <a:latin typeface="Corbel" panose="020B0503020204020204" pitchFamily="34" charset="0"/>
            </a:rPr>
            <a:t>Practice Profile Definition</a:t>
          </a:r>
        </a:p>
      </dgm:t>
    </dgm:pt>
    <dgm:pt modelId="{7A7136CC-2BC9-4770-BD3C-5D7B7E267745}" type="sibTrans" cxnId="{696D72A6-F1C5-43E1-8985-6F1A4413F0B2}">
      <dgm:prSet/>
      <dgm:spPr/>
      <dgm:t>
        <a:bodyPr/>
        <a:lstStyle/>
        <a:p>
          <a:endParaRPr lang="en-US"/>
        </a:p>
      </dgm:t>
    </dgm:pt>
    <dgm:pt modelId="{B80A7BAA-9222-4FAF-A96B-CA10EAD708E8}" type="parTrans" cxnId="{696D72A6-F1C5-43E1-8985-6F1A4413F0B2}">
      <dgm:prSet/>
      <dgm:spPr/>
      <dgm:t>
        <a:bodyPr/>
        <a:lstStyle/>
        <a:p>
          <a:endParaRPr lang="en-US"/>
        </a:p>
      </dgm:t>
    </dgm:pt>
    <dgm:pt modelId="{11834220-F3F6-4C31-B9A4-24102ACD9CCB}" type="pres">
      <dgm:prSet presAssocID="{536EA979-390C-4A40-ADDC-2930B3DB47E2}" presName="Name0" presStyleCnt="0">
        <dgm:presLayoutVars>
          <dgm:chMax val="5"/>
          <dgm:chPref val="5"/>
          <dgm:dir/>
          <dgm:animLvl val="lvl"/>
        </dgm:presLayoutVars>
      </dgm:prSet>
      <dgm:spPr/>
    </dgm:pt>
    <dgm:pt modelId="{C20403DE-348E-48B6-A9A9-B40BAAE3BE33}" type="pres">
      <dgm:prSet presAssocID="{BA3ABF82-D3AE-4EA1-A08F-DCB0E9279712}" presName="parentText1" presStyleLbl="node1" presStyleIdx="0" presStyleCnt="3">
        <dgm:presLayoutVars>
          <dgm:chMax/>
          <dgm:chPref val="3"/>
          <dgm:bulletEnabled val="1"/>
        </dgm:presLayoutVars>
      </dgm:prSet>
      <dgm:spPr/>
    </dgm:pt>
    <dgm:pt modelId="{6E5C3520-DD85-4BE9-9FC0-AF68E1E8AE51}" type="pres">
      <dgm:prSet presAssocID="{BA3ABF82-D3AE-4EA1-A08F-DCB0E9279712}" presName="childText1" presStyleLbl="solidAlignAcc1" presStyleIdx="0" presStyleCnt="3">
        <dgm:presLayoutVars>
          <dgm:chMax val="0"/>
          <dgm:chPref val="0"/>
          <dgm:bulletEnabled val="1"/>
        </dgm:presLayoutVars>
      </dgm:prSet>
      <dgm:spPr/>
    </dgm:pt>
    <dgm:pt modelId="{87C2D7D2-C603-4860-B635-6F961441840D}" type="pres">
      <dgm:prSet presAssocID="{0ED1ECAE-A7F6-4A83-BC5A-888E382ECCAB}" presName="parentText2" presStyleLbl="node1" presStyleIdx="1" presStyleCnt="3">
        <dgm:presLayoutVars>
          <dgm:chMax/>
          <dgm:chPref val="3"/>
          <dgm:bulletEnabled val="1"/>
        </dgm:presLayoutVars>
      </dgm:prSet>
      <dgm:spPr/>
    </dgm:pt>
    <dgm:pt modelId="{FF875968-DFE1-47B8-AA2E-FD4B8F65E527}" type="pres">
      <dgm:prSet presAssocID="{0ED1ECAE-A7F6-4A83-BC5A-888E382ECCAB}" presName="childText2" presStyleLbl="solidAlignAcc1" presStyleIdx="1" presStyleCnt="3">
        <dgm:presLayoutVars>
          <dgm:chMax val="0"/>
          <dgm:chPref val="0"/>
          <dgm:bulletEnabled val="1"/>
        </dgm:presLayoutVars>
      </dgm:prSet>
      <dgm:spPr/>
    </dgm:pt>
    <dgm:pt modelId="{E8FF37C2-A340-413A-BFA3-B03185CF0F3D}" type="pres">
      <dgm:prSet presAssocID="{4DD86BDB-570D-487E-89F6-AE9DE6A35934}" presName="parentText3" presStyleLbl="node1" presStyleIdx="2" presStyleCnt="3">
        <dgm:presLayoutVars>
          <dgm:chMax/>
          <dgm:chPref val="3"/>
          <dgm:bulletEnabled val="1"/>
        </dgm:presLayoutVars>
      </dgm:prSet>
      <dgm:spPr/>
    </dgm:pt>
    <dgm:pt modelId="{C9C491AB-0BF8-4169-ABEB-13EF19AEA35F}" type="pres">
      <dgm:prSet presAssocID="{4DD86BDB-570D-487E-89F6-AE9DE6A35934}" presName="childText3" presStyleLbl="solidAlignAcc1" presStyleIdx="2" presStyleCnt="3">
        <dgm:presLayoutVars>
          <dgm:chMax val="0"/>
          <dgm:chPref val="0"/>
          <dgm:bulletEnabled val="1"/>
        </dgm:presLayoutVars>
      </dgm:prSet>
      <dgm:spPr/>
    </dgm:pt>
  </dgm:ptLst>
  <dgm:cxnLst>
    <dgm:cxn modelId="{4A011833-A774-4E59-BA56-A92DA6C04670}" srcId="{536EA979-390C-4A40-ADDC-2930B3DB47E2}" destId="{4DD86BDB-570D-487E-89F6-AE9DE6A35934}" srcOrd="2" destOrd="0" parTransId="{B8ACF2FB-ED57-46BD-8748-9A1D478CC098}" sibTransId="{85AEF7CF-BD4D-44CA-9EFE-C1BDD37E7C24}"/>
    <dgm:cxn modelId="{736F425E-D1D8-4959-9DDE-B497ABA71C56}" type="presOf" srcId="{5ED90EC3-4533-440F-BB8C-E2AED985FCDD}" destId="{FF875968-DFE1-47B8-AA2E-FD4B8F65E527}" srcOrd="0" destOrd="0" presId="urn:microsoft.com/office/officeart/2009/3/layout/IncreasingArrowsProcess"/>
    <dgm:cxn modelId="{62172C6F-0388-47C4-8E60-7B3296D5197B}" srcId="{536EA979-390C-4A40-ADDC-2930B3DB47E2}" destId="{BA3ABF82-D3AE-4EA1-A08F-DCB0E9279712}" srcOrd="0" destOrd="0" parTransId="{27013491-4FFB-4541-B943-1689EB856475}" sibTransId="{28F02E3C-6B00-46D0-8AA3-E482DB03935B}"/>
    <dgm:cxn modelId="{12451E50-79C2-42DC-AC84-66DAC79BA5E6}" srcId="{4DD86BDB-570D-487E-89F6-AE9DE6A35934}" destId="{4FF7E60F-B16E-4452-BD4B-A35B39B3290D}" srcOrd="0" destOrd="0" parTransId="{C4EFD06B-F08E-4DD2-ABAE-667917CB2EE7}" sibTransId="{46D8759F-DD80-4BA8-9119-83B7116F3147}"/>
    <dgm:cxn modelId="{F4852D80-965D-4273-AC56-532AE1CE959D}" srcId="{0ED1ECAE-A7F6-4A83-BC5A-888E382ECCAB}" destId="{5ED90EC3-4533-440F-BB8C-E2AED985FCDD}" srcOrd="0" destOrd="0" parTransId="{22BE74C1-D06E-43D1-9DEF-F8F2C7908077}" sibTransId="{4BCECA35-6A06-4032-95E6-090918F203CB}"/>
    <dgm:cxn modelId="{F2F17189-6740-4FD5-8A2C-09364D952B0F}" srcId="{536EA979-390C-4A40-ADDC-2930B3DB47E2}" destId="{0ED1ECAE-A7F6-4A83-BC5A-888E382ECCAB}" srcOrd="1" destOrd="0" parTransId="{9FFB0FEA-0A10-40EC-A94A-1F73A3960133}" sibTransId="{5564FE3A-CEA2-4CBE-A057-E456AD142FFD}"/>
    <dgm:cxn modelId="{F00F5891-4753-4359-89DA-E4847C57BFAB}" type="presOf" srcId="{4DD86BDB-570D-487E-89F6-AE9DE6A35934}" destId="{E8FF37C2-A340-413A-BFA3-B03185CF0F3D}" srcOrd="0" destOrd="0" presId="urn:microsoft.com/office/officeart/2009/3/layout/IncreasingArrowsProcess"/>
    <dgm:cxn modelId="{696D72A6-F1C5-43E1-8985-6F1A4413F0B2}" srcId="{BA3ABF82-D3AE-4EA1-A08F-DCB0E9279712}" destId="{B795BDCD-CECB-45BD-96AD-3ECA1E2B52A8}" srcOrd="0" destOrd="0" parTransId="{B80A7BAA-9222-4FAF-A96B-CA10EAD708E8}" sibTransId="{7A7136CC-2BC9-4770-BD3C-5D7B7E267745}"/>
    <dgm:cxn modelId="{5B53C1A9-F8F7-4F7E-A9C7-29B354E7129B}" type="presOf" srcId="{BA3ABF82-D3AE-4EA1-A08F-DCB0E9279712}" destId="{C20403DE-348E-48B6-A9A9-B40BAAE3BE33}" srcOrd="0" destOrd="0" presId="urn:microsoft.com/office/officeart/2009/3/layout/IncreasingArrowsProcess"/>
    <dgm:cxn modelId="{721380D5-63AF-4F2C-B5C9-1AC2D4BA7865}" type="presOf" srcId="{4FF7E60F-B16E-4452-BD4B-A35B39B3290D}" destId="{C9C491AB-0BF8-4169-ABEB-13EF19AEA35F}" srcOrd="0" destOrd="0" presId="urn:microsoft.com/office/officeart/2009/3/layout/IncreasingArrowsProcess"/>
    <dgm:cxn modelId="{BFF2E2DF-29FE-485C-85BB-1BE58010D36E}" type="presOf" srcId="{0ED1ECAE-A7F6-4A83-BC5A-888E382ECCAB}" destId="{87C2D7D2-C603-4860-B635-6F961441840D}" srcOrd="0" destOrd="0" presId="urn:microsoft.com/office/officeart/2009/3/layout/IncreasingArrowsProcess"/>
    <dgm:cxn modelId="{B07575E4-A62A-4690-8E90-9C97AB5537C5}" type="presOf" srcId="{B795BDCD-CECB-45BD-96AD-3ECA1E2B52A8}" destId="{6E5C3520-DD85-4BE9-9FC0-AF68E1E8AE51}" srcOrd="0" destOrd="0" presId="urn:microsoft.com/office/officeart/2009/3/layout/IncreasingArrowsProcess"/>
    <dgm:cxn modelId="{8A97AFEF-EE8F-4F8A-B59C-0F24908F241F}" type="presOf" srcId="{536EA979-390C-4A40-ADDC-2930B3DB47E2}" destId="{11834220-F3F6-4C31-B9A4-24102ACD9CCB}" srcOrd="0" destOrd="0" presId="urn:microsoft.com/office/officeart/2009/3/layout/IncreasingArrowsProcess"/>
    <dgm:cxn modelId="{AEA41D0C-229B-4F7C-A1C7-03D1AA5573CB}" type="presParOf" srcId="{11834220-F3F6-4C31-B9A4-24102ACD9CCB}" destId="{C20403DE-348E-48B6-A9A9-B40BAAE3BE33}" srcOrd="0" destOrd="0" presId="urn:microsoft.com/office/officeart/2009/3/layout/IncreasingArrowsProcess"/>
    <dgm:cxn modelId="{5CDFCD16-0D67-426E-9220-074AF76F6C1C}" type="presParOf" srcId="{11834220-F3F6-4C31-B9A4-24102ACD9CCB}" destId="{6E5C3520-DD85-4BE9-9FC0-AF68E1E8AE51}" srcOrd="1" destOrd="0" presId="urn:microsoft.com/office/officeart/2009/3/layout/IncreasingArrowsProcess"/>
    <dgm:cxn modelId="{EAD36362-9E90-4D5F-9F01-0BA8DDD4A3EE}" type="presParOf" srcId="{11834220-F3F6-4C31-B9A4-24102ACD9CCB}" destId="{87C2D7D2-C603-4860-B635-6F961441840D}" srcOrd="2" destOrd="0" presId="urn:microsoft.com/office/officeart/2009/3/layout/IncreasingArrowsProcess"/>
    <dgm:cxn modelId="{A8442D55-FF82-439B-A8F2-1FFBE7EBCB84}" type="presParOf" srcId="{11834220-F3F6-4C31-B9A4-24102ACD9CCB}" destId="{FF875968-DFE1-47B8-AA2E-FD4B8F65E527}" srcOrd="3" destOrd="0" presId="urn:microsoft.com/office/officeart/2009/3/layout/IncreasingArrowsProcess"/>
    <dgm:cxn modelId="{7B7EA468-BB13-4855-9705-F31D3D00B1F5}" type="presParOf" srcId="{11834220-F3F6-4C31-B9A4-24102ACD9CCB}" destId="{E8FF37C2-A340-413A-BFA3-B03185CF0F3D}" srcOrd="4" destOrd="0" presId="urn:microsoft.com/office/officeart/2009/3/layout/IncreasingArrowsProcess"/>
    <dgm:cxn modelId="{38289C84-DECE-4302-8B0A-13DA3AE95E24}" type="presParOf" srcId="{11834220-F3F6-4C31-B9A4-24102ACD9CCB}" destId="{C9C491AB-0BF8-4169-ABEB-13EF19AEA35F}"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403DE-348E-48B6-A9A9-B40BAAE3BE33}">
      <dsp:nvSpPr>
        <dsp:cNvPr id="0" name=""/>
        <dsp:cNvSpPr/>
      </dsp:nvSpPr>
      <dsp:spPr>
        <a:xfrm>
          <a:off x="0" y="1168948"/>
          <a:ext cx="7766957" cy="1131256"/>
        </a:xfrm>
        <a:prstGeom prst="rightArrow">
          <a:avLst>
            <a:gd name="adj1" fmla="val 50000"/>
            <a:gd name="adj2" fmla="val 5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87" numCol="1" spcCol="1270" anchor="ctr" anchorCtr="0">
          <a:noAutofit/>
        </a:bodyPr>
        <a:lstStyle/>
        <a:p>
          <a:pPr marL="0" lvl="0" indent="0" algn="l" defTabSz="933450">
            <a:lnSpc>
              <a:spcPct val="90000"/>
            </a:lnSpc>
            <a:spcBef>
              <a:spcPct val="0"/>
            </a:spcBef>
            <a:spcAft>
              <a:spcPct val="35000"/>
            </a:spcAft>
            <a:buNone/>
          </a:pPr>
          <a:r>
            <a:rPr lang="en-US" sz="2100" kern="1200" dirty="0"/>
            <a:t>1</a:t>
          </a:r>
        </a:p>
      </dsp:txBody>
      <dsp:txXfrm>
        <a:off x="0" y="1451762"/>
        <a:ext cx="7484143" cy="565628"/>
      </dsp:txXfrm>
    </dsp:sp>
    <dsp:sp modelId="{6E5C3520-DD85-4BE9-9FC0-AF68E1E8AE51}">
      <dsp:nvSpPr>
        <dsp:cNvPr id="0" name=""/>
        <dsp:cNvSpPr/>
      </dsp:nvSpPr>
      <dsp:spPr>
        <a:xfrm>
          <a:off x="0" y="2044114"/>
          <a:ext cx="3588334" cy="2525025"/>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Corbel" panose="020B0503020204020204" pitchFamily="34" charset="0"/>
            </a:rPr>
            <a:t>Practice Profile Definition</a:t>
          </a:r>
        </a:p>
      </dsp:txBody>
      <dsp:txXfrm>
        <a:off x="0" y="2044114"/>
        <a:ext cx="3588334" cy="2525025"/>
      </dsp:txXfrm>
    </dsp:sp>
    <dsp:sp modelId="{87C2D7D2-C603-4860-B635-6F961441840D}">
      <dsp:nvSpPr>
        <dsp:cNvPr id="0" name=""/>
        <dsp:cNvSpPr/>
      </dsp:nvSpPr>
      <dsp:spPr>
        <a:xfrm>
          <a:off x="3588334" y="1545908"/>
          <a:ext cx="4178622" cy="1131256"/>
        </a:xfrm>
        <a:prstGeom prst="rightArrow">
          <a:avLst>
            <a:gd name="adj1" fmla="val 50000"/>
            <a:gd name="adj2" fmla="val 5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87" numCol="1" spcCol="1270" anchor="ctr" anchorCtr="0">
          <a:noAutofit/>
        </a:bodyPr>
        <a:lstStyle/>
        <a:p>
          <a:pPr marL="0" lvl="0" indent="0" algn="l" defTabSz="933450">
            <a:lnSpc>
              <a:spcPct val="90000"/>
            </a:lnSpc>
            <a:spcBef>
              <a:spcPct val="0"/>
            </a:spcBef>
            <a:spcAft>
              <a:spcPct val="35000"/>
            </a:spcAft>
            <a:buNone/>
          </a:pPr>
          <a:r>
            <a:rPr lang="en-US" sz="2100" kern="1200" dirty="0"/>
            <a:t>2</a:t>
          </a:r>
        </a:p>
      </dsp:txBody>
      <dsp:txXfrm>
        <a:off x="3588334" y="1828722"/>
        <a:ext cx="3895808" cy="565628"/>
      </dsp:txXfrm>
    </dsp:sp>
    <dsp:sp modelId="{FF875968-DFE1-47B8-AA2E-FD4B8F65E527}">
      <dsp:nvSpPr>
        <dsp:cNvPr id="0" name=""/>
        <dsp:cNvSpPr/>
      </dsp:nvSpPr>
      <dsp:spPr>
        <a:xfrm>
          <a:off x="3588334" y="2421074"/>
          <a:ext cx="3588334" cy="2525025"/>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prstClr val="black">
                  <a:hueOff val="0"/>
                  <a:satOff val="0"/>
                  <a:lumOff val="0"/>
                  <a:alphaOff val="0"/>
                </a:prstClr>
              </a:solidFill>
              <a:latin typeface="Corbel" panose="020B0503020204020204" pitchFamily="34" charset="0"/>
              <a:ea typeface="+mn-ea"/>
              <a:cs typeface="+mn-cs"/>
            </a:rPr>
            <a:t>Expected</a:t>
          </a:r>
        </a:p>
      </dsp:txBody>
      <dsp:txXfrm>
        <a:off x="3588334" y="2421074"/>
        <a:ext cx="3588334" cy="2525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BCA19-7C7D-4B7B-BA98-E85DCD24898F}">
      <dsp:nvSpPr>
        <dsp:cNvPr id="0" name=""/>
        <dsp:cNvSpPr/>
      </dsp:nvSpPr>
      <dsp:spPr>
        <a:xfrm>
          <a:off x="0" y="0"/>
          <a:ext cx="101473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5A754-DACB-44C7-A2C6-43F2AF63AFF5}">
      <dsp:nvSpPr>
        <dsp:cNvPr id="0" name=""/>
        <dsp:cNvSpPr/>
      </dsp:nvSpPr>
      <dsp:spPr>
        <a:xfrm>
          <a:off x="0" y="0"/>
          <a:ext cx="10147300" cy="1039018"/>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orbel" panose="020B0503020204020204" pitchFamily="34" charset="0"/>
            </a:rPr>
            <a:t>Formally asks FSC families and individual family members about their interests in volunteering.  Revisits if a member says no at initial engagement.</a:t>
          </a:r>
        </a:p>
      </dsp:txBody>
      <dsp:txXfrm>
        <a:off x="0" y="0"/>
        <a:ext cx="10147300" cy="1039018"/>
      </dsp:txXfrm>
    </dsp:sp>
    <dsp:sp modelId="{A6521126-DF52-4003-95F0-28A2ED374B0A}">
      <dsp:nvSpPr>
        <dsp:cNvPr id="0" name=""/>
        <dsp:cNvSpPr/>
      </dsp:nvSpPr>
      <dsp:spPr>
        <a:xfrm>
          <a:off x="0" y="1039018"/>
          <a:ext cx="10147300" cy="0"/>
        </a:xfrm>
        <a:prstGeom prst="line">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5FECC3-CDA5-469B-B28B-CA519053CF27}">
      <dsp:nvSpPr>
        <dsp:cNvPr id="0" name=""/>
        <dsp:cNvSpPr/>
      </dsp:nvSpPr>
      <dsp:spPr>
        <a:xfrm>
          <a:off x="0" y="1039018"/>
          <a:ext cx="10147300" cy="1039018"/>
        </a:xfrm>
        <a:prstGeom prst="rect">
          <a:avLst/>
        </a:prstGeom>
        <a:noFill/>
        <a:ln>
          <a:solidFill>
            <a:srgbClr val="00B050"/>
          </a:solid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orbel" panose="020B0503020204020204" pitchFamily="34" charset="0"/>
            </a:rPr>
            <a:t>Vets and matches families and individual family members with volunteer opportunities, based on their interests and the needs of the FSC. There should be good fit between an individuals’ interests and opportunities for social connections through volunteer opportunities (Thompson, 2015).</a:t>
          </a:r>
        </a:p>
        <a:p>
          <a:pPr marL="0" lvl="0" indent="0" algn="l" defTabSz="800100">
            <a:lnSpc>
              <a:spcPct val="90000"/>
            </a:lnSpc>
            <a:spcBef>
              <a:spcPct val="0"/>
            </a:spcBef>
            <a:spcAft>
              <a:spcPct val="35000"/>
            </a:spcAft>
            <a:buNone/>
          </a:pPr>
          <a:endParaRPr lang="en-US" sz="1800" kern="1200" dirty="0">
            <a:latin typeface="Corbel" panose="020B0503020204020204" pitchFamily="34" charset="0"/>
          </a:endParaRPr>
        </a:p>
      </dsp:txBody>
      <dsp:txXfrm>
        <a:off x="0" y="1039018"/>
        <a:ext cx="10147300" cy="1039018"/>
      </dsp:txXfrm>
    </dsp:sp>
    <dsp:sp modelId="{F94D23C9-DD48-4007-8983-4B0454F490E7}">
      <dsp:nvSpPr>
        <dsp:cNvPr id="0" name=""/>
        <dsp:cNvSpPr/>
      </dsp:nvSpPr>
      <dsp:spPr>
        <a:xfrm>
          <a:off x="0" y="2078037"/>
          <a:ext cx="10147300" cy="0"/>
        </a:xfrm>
        <a:prstGeom prst="lin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EAD73-8457-4257-9145-51176C61953B}">
      <dsp:nvSpPr>
        <dsp:cNvPr id="0" name=""/>
        <dsp:cNvSpPr/>
      </dsp:nvSpPr>
      <dsp:spPr>
        <a:xfrm>
          <a:off x="0" y="2078037"/>
          <a:ext cx="10147300" cy="1039018"/>
        </a:xfrm>
        <a:prstGeom prst="rect">
          <a:avLst/>
        </a:prstGeom>
        <a:no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Corbel" panose="020B0503020204020204" pitchFamily="34" charset="0"/>
            </a:rPr>
            <a:t>Identifies, creates and supports opportunities based on community needs for FSC families and individual family members to volunteer internally at the Center.</a:t>
          </a:r>
        </a:p>
      </dsp:txBody>
      <dsp:txXfrm>
        <a:off x="0" y="2078037"/>
        <a:ext cx="10147300" cy="1039018"/>
      </dsp:txXfrm>
    </dsp:sp>
    <dsp:sp modelId="{D5F9A750-CE9B-4784-B8C2-8289DB391271}">
      <dsp:nvSpPr>
        <dsp:cNvPr id="0" name=""/>
        <dsp:cNvSpPr/>
      </dsp:nvSpPr>
      <dsp:spPr>
        <a:xfrm>
          <a:off x="0" y="3117056"/>
          <a:ext cx="101473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246BE4-E9F6-4B33-957A-63802EC01FEB}">
      <dsp:nvSpPr>
        <dsp:cNvPr id="0" name=""/>
        <dsp:cNvSpPr/>
      </dsp:nvSpPr>
      <dsp:spPr>
        <a:xfrm>
          <a:off x="0" y="3117056"/>
          <a:ext cx="10147300" cy="1039018"/>
        </a:xfrm>
        <a:prstGeom prst="rect">
          <a:avLst/>
        </a:prstGeom>
        <a:no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solidFill>
                <a:prstClr val="black">
                  <a:hueOff val="0"/>
                  <a:satOff val="0"/>
                  <a:lumOff val="0"/>
                  <a:alphaOff val="0"/>
                </a:prstClr>
              </a:solidFill>
              <a:latin typeface="Corbel" panose="020B0503020204020204" pitchFamily="34" charset="0"/>
              <a:ea typeface="+mn-ea"/>
              <a:cs typeface="+mn-cs"/>
            </a:rPr>
            <a:t>Recruits partners and sector leaders from within the community to volunteer and matches them to internal Center activities based on the Center needs. Opportunities to engage volunteers from the community can increase their awareness and sensitivity to broader needs within their community (Melton, 2014).</a:t>
          </a:r>
        </a:p>
        <a:p>
          <a:pPr marL="0" lvl="0" indent="0" algn="l" defTabSz="800100">
            <a:lnSpc>
              <a:spcPct val="90000"/>
            </a:lnSpc>
            <a:spcBef>
              <a:spcPct val="0"/>
            </a:spcBef>
            <a:spcAft>
              <a:spcPct val="35000"/>
            </a:spcAft>
            <a:buNone/>
          </a:pPr>
          <a:endParaRPr lang="en-US" sz="1800" kern="1200" dirty="0">
            <a:latin typeface="Corbel" panose="020B0503020204020204" pitchFamily="34" charset="0"/>
          </a:endParaRPr>
        </a:p>
      </dsp:txBody>
      <dsp:txXfrm>
        <a:off x="0" y="3117056"/>
        <a:ext cx="10147300" cy="10390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403DE-348E-48B6-A9A9-B40BAAE3BE33}">
      <dsp:nvSpPr>
        <dsp:cNvPr id="0" name=""/>
        <dsp:cNvSpPr/>
      </dsp:nvSpPr>
      <dsp:spPr>
        <a:xfrm>
          <a:off x="0" y="532574"/>
          <a:ext cx="7766957" cy="1131164"/>
        </a:xfrm>
        <a:prstGeom prst="rightArrow">
          <a:avLst>
            <a:gd name="adj1" fmla="val 50000"/>
            <a:gd name="adj2" fmla="val 5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72" numCol="1" spcCol="1270" anchor="ctr" anchorCtr="0">
          <a:noAutofit/>
        </a:bodyPr>
        <a:lstStyle/>
        <a:p>
          <a:pPr marL="0" lvl="0" indent="0" algn="l" defTabSz="933450">
            <a:lnSpc>
              <a:spcPct val="90000"/>
            </a:lnSpc>
            <a:spcBef>
              <a:spcPct val="0"/>
            </a:spcBef>
            <a:spcAft>
              <a:spcPct val="35000"/>
            </a:spcAft>
            <a:buNone/>
          </a:pPr>
          <a:r>
            <a:rPr lang="en-US" sz="2100" kern="1200" dirty="0"/>
            <a:t>1</a:t>
          </a:r>
        </a:p>
      </dsp:txBody>
      <dsp:txXfrm>
        <a:off x="0" y="815365"/>
        <a:ext cx="7484166" cy="565582"/>
      </dsp:txXfrm>
    </dsp:sp>
    <dsp:sp modelId="{6E5C3520-DD85-4BE9-9FC0-AF68E1E8AE51}">
      <dsp:nvSpPr>
        <dsp:cNvPr id="0" name=""/>
        <dsp:cNvSpPr/>
      </dsp:nvSpPr>
      <dsp:spPr>
        <a:xfrm>
          <a:off x="0" y="1404865"/>
          <a:ext cx="2392222" cy="2179040"/>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Corbel" panose="020B0503020204020204" pitchFamily="34" charset="0"/>
            </a:rPr>
            <a:t>Practice Profile Definition</a:t>
          </a:r>
        </a:p>
      </dsp:txBody>
      <dsp:txXfrm>
        <a:off x="0" y="1404865"/>
        <a:ext cx="2392222" cy="2179040"/>
      </dsp:txXfrm>
    </dsp:sp>
    <dsp:sp modelId="{87C2D7D2-C603-4860-B635-6F961441840D}">
      <dsp:nvSpPr>
        <dsp:cNvPr id="0" name=""/>
        <dsp:cNvSpPr/>
      </dsp:nvSpPr>
      <dsp:spPr>
        <a:xfrm>
          <a:off x="2392222" y="909629"/>
          <a:ext cx="5374734" cy="1131164"/>
        </a:xfrm>
        <a:prstGeom prst="rightArrow">
          <a:avLst>
            <a:gd name="adj1" fmla="val 50000"/>
            <a:gd name="adj2" fmla="val 5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72" numCol="1" spcCol="1270" anchor="ctr" anchorCtr="0">
          <a:noAutofit/>
        </a:bodyPr>
        <a:lstStyle/>
        <a:p>
          <a:pPr marL="0" lvl="0" indent="0" algn="l" defTabSz="933450">
            <a:lnSpc>
              <a:spcPct val="90000"/>
            </a:lnSpc>
            <a:spcBef>
              <a:spcPct val="0"/>
            </a:spcBef>
            <a:spcAft>
              <a:spcPct val="35000"/>
            </a:spcAft>
            <a:buNone/>
          </a:pPr>
          <a:r>
            <a:rPr lang="en-US" sz="2100" kern="1200" dirty="0"/>
            <a:t>2</a:t>
          </a:r>
        </a:p>
      </dsp:txBody>
      <dsp:txXfrm>
        <a:off x="2392222" y="1192420"/>
        <a:ext cx="5091943" cy="565582"/>
      </dsp:txXfrm>
    </dsp:sp>
    <dsp:sp modelId="{FF875968-DFE1-47B8-AA2E-FD4B8F65E527}">
      <dsp:nvSpPr>
        <dsp:cNvPr id="0" name=""/>
        <dsp:cNvSpPr/>
      </dsp:nvSpPr>
      <dsp:spPr>
        <a:xfrm>
          <a:off x="2392222" y="1781920"/>
          <a:ext cx="2392222" cy="2179040"/>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prstClr val="black">
                  <a:hueOff val="0"/>
                  <a:satOff val="0"/>
                  <a:lumOff val="0"/>
                  <a:alphaOff val="0"/>
                </a:prstClr>
              </a:solidFill>
              <a:latin typeface="Corbel" panose="020B0503020204020204" pitchFamily="34" charset="0"/>
              <a:ea typeface="+mn-ea"/>
              <a:cs typeface="+mn-cs"/>
            </a:rPr>
            <a:t>Expected</a:t>
          </a:r>
        </a:p>
      </dsp:txBody>
      <dsp:txXfrm>
        <a:off x="2392222" y="1781920"/>
        <a:ext cx="2392222" cy="2179040"/>
      </dsp:txXfrm>
    </dsp:sp>
    <dsp:sp modelId="{E8FF37C2-A340-413A-BFA3-B03185CF0F3D}">
      <dsp:nvSpPr>
        <dsp:cNvPr id="0" name=""/>
        <dsp:cNvSpPr/>
      </dsp:nvSpPr>
      <dsp:spPr>
        <a:xfrm>
          <a:off x="4784445" y="1286684"/>
          <a:ext cx="2982511" cy="1131164"/>
        </a:xfrm>
        <a:prstGeom prst="rightArrow">
          <a:avLst>
            <a:gd name="adj1" fmla="val 50000"/>
            <a:gd name="adj2" fmla="val 5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72" numCol="1" spcCol="1270" anchor="ctr" anchorCtr="0">
          <a:noAutofit/>
        </a:bodyPr>
        <a:lstStyle/>
        <a:p>
          <a:pPr marL="0" lvl="0" indent="0" algn="l" defTabSz="933450">
            <a:lnSpc>
              <a:spcPct val="90000"/>
            </a:lnSpc>
            <a:spcBef>
              <a:spcPct val="0"/>
            </a:spcBef>
            <a:spcAft>
              <a:spcPct val="35000"/>
            </a:spcAft>
            <a:buNone/>
          </a:pPr>
          <a:r>
            <a:rPr lang="en-US" sz="2100" kern="1200" dirty="0"/>
            <a:t>3</a:t>
          </a:r>
        </a:p>
      </dsp:txBody>
      <dsp:txXfrm>
        <a:off x="4784445" y="1569475"/>
        <a:ext cx="2699720" cy="565582"/>
      </dsp:txXfrm>
    </dsp:sp>
    <dsp:sp modelId="{C9C491AB-0BF8-4169-ABEB-13EF19AEA35F}">
      <dsp:nvSpPr>
        <dsp:cNvPr id="0" name=""/>
        <dsp:cNvSpPr/>
      </dsp:nvSpPr>
      <dsp:spPr>
        <a:xfrm>
          <a:off x="4784445" y="2158975"/>
          <a:ext cx="2392222" cy="2147149"/>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solidFill>
                <a:prstClr val="black">
                  <a:hueOff val="0"/>
                  <a:satOff val="0"/>
                  <a:lumOff val="0"/>
                  <a:alphaOff val="0"/>
                </a:prstClr>
              </a:solidFill>
              <a:latin typeface="Corbel" panose="020B0503020204020204" pitchFamily="34" charset="0"/>
              <a:ea typeface="+mn-ea"/>
              <a:cs typeface="+mn-cs"/>
            </a:rPr>
            <a:t>Behavioral Indicators</a:t>
          </a:r>
          <a:endParaRPr lang="en-US" sz="3600" b="1" kern="1200" dirty="0">
            <a:solidFill>
              <a:prstClr val="black">
                <a:hueOff val="0"/>
                <a:satOff val="0"/>
                <a:lumOff val="0"/>
                <a:alphaOff val="0"/>
              </a:prstClr>
            </a:solidFill>
            <a:latin typeface="Corbel" panose="020B0503020204020204" pitchFamily="34" charset="0"/>
            <a:ea typeface="+mn-ea"/>
            <a:cs typeface="+mn-cs"/>
          </a:endParaRPr>
        </a:p>
      </dsp:txBody>
      <dsp:txXfrm>
        <a:off x="4784445" y="2158975"/>
        <a:ext cx="2392222" cy="21471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BCA19-7C7D-4B7B-BA98-E85DCD24898F}">
      <dsp:nvSpPr>
        <dsp:cNvPr id="0" name=""/>
        <dsp:cNvSpPr/>
      </dsp:nvSpPr>
      <dsp:spPr>
        <a:xfrm>
          <a:off x="0" y="878"/>
          <a:ext cx="101473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55A754-DACB-44C7-A2C6-43F2AF63AFF5}">
      <dsp:nvSpPr>
        <dsp:cNvPr id="0" name=""/>
        <dsp:cNvSpPr/>
      </dsp:nvSpPr>
      <dsp:spPr>
        <a:xfrm>
          <a:off x="0" y="878"/>
          <a:ext cx="10147300" cy="1480759"/>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Corbel" panose="020B0503020204020204" pitchFamily="34" charset="0"/>
              <a:cs typeface="Arial" charset="0"/>
            </a:rPr>
            <a:t>Identifies and provides information regarding resources, services and activities offered within the community that meet families’ and individual family members’ interests, goals, and needs</a:t>
          </a:r>
          <a:endParaRPr lang="en-US" sz="2400" kern="1200" dirty="0">
            <a:solidFill>
              <a:schemeClr val="tx1"/>
            </a:solidFill>
            <a:latin typeface="Corbel" panose="020B0503020204020204" pitchFamily="34" charset="0"/>
          </a:endParaRPr>
        </a:p>
      </dsp:txBody>
      <dsp:txXfrm>
        <a:off x="0" y="878"/>
        <a:ext cx="10147300" cy="1480759"/>
      </dsp:txXfrm>
    </dsp:sp>
    <dsp:sp modelId="{A6521126-DF52-4003-95F0-28A2ED374B0A}">
      <dsp:nvSpPr>
        <dsp:cNvPr id="0" name=""/>
        <dsp:cNvSpPr/>
      </dsp:nvSpPr>
      <dsp:spPr>
        <a:xfrm>
          <a:off x="0" y="1481638"/>
          <a:ext cx="10147300"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5FECC3-CDA5-469B-B28B-CA519053CF27}">
      <dsp:nvSpPr>
        <dsp:cNvPr id="0" name=""/>
        <dsp:cNvSpPr/>
      </dsp:nvSpPr>
      <dsp:spPr>
        <a:xfrm>
          <a:off x="0" y="1481638"/>
          <a:ext cx="10147300" cy="1332271"/>
        </a:xfrm>
        <a:prstGeom prst="rect">
          <a:avLst/>
        </a:prstGeom>
        <a:noFill/>
        <a:ln>
          <a:solidFill>
            <a:srgbClr val="00B05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Corbel" panose="020B0503020204020204" pitchFamily="34" charset="0"/>
              <a:cs typeface="Arial" charset="0"/>
            </a:rPr>
            <a:t>Checks in with families and individual family members on their experience in connecting with resources. Asks if they were useful and, if not, helps the member locate another resource </a:t>
          </a:r>
          <a:endParaRPr lang="en-US" sz="2400" kern="1200" dirty="0">
            <a:solidFill>
              <a:schemeClr val="tx1"/>
            </a:solidFill>
            <a:latin typeface="Corbel" panose="020B0503020204020204" pitchFamily="34" charset="0"/>
          </a:endParaRPr>
        </a:p>
      </dsp:txBody>
      <dsp:txXfrm>
        <a:off x="0" y="1481638"/>
        <a:ext cx="10147300" cy="1332271"/>
      </dsp:txXfrm>
    </dsp:sp>
    <dsp:sp modelId="{F94D23C9-DD48-4007-8983-4B0454F490E7}">
      <dsp:nvSpPr>
        <dsp:cNvPr id="0" name=""/>
        <dsp:cNvSpPr/>
      </dsp:nvSpPr>
      <dsp:spPr>
        <a:xfrm>
          <a:off x="0" y="2813909"/>
          <a:ext cx="10147300"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3EAD73-8457-4257-9145-51176C61953B}">
      <dsp:nvSpPr>
        <dsp:cNvPr id="0" name=""/>
        <dsp:cNvSpPr/>
      </dsp:nvSpPr>
      <dsp:spPr>
        <a:xfrm>
          <a:off x="0" y="2814788"/>
          <a:ext cx="10147300" cy="1471666"/>
        </a:xfrm>
        <a:prstGeom prst="rect">
          <a:avLst/>
        </a:prstGeom>
        <a:no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solidFill>
                <a:schemeClr val="tx1"/>
              </a:solidFill>
              <a:latin typeface="Corbel" panose="020B0503020204020204" pitchFamily="34" charset="0"/>
              <a:cs typeface="Arial" charset="0"/>
            </a:rPr>
            <a:t>Regularly identifies and updates relevant resources within the community that align with the FSC mission and vision and can meet families’ and individual family members’ interests, goals, and needs. family is able to explore resources on an ongoing basis</a:t>
          </a:r>
          <a:endParaRPr lang="en-US" sz="2400" kern="1200" dirty="0">
            <a:solidFill>
              <a:schemeClr val="tx1"/>
            </a:solidFill>
            <a:latin typeface="Corbel" panose="020B0503020204020204" pitchFamily="34" charset="0"/>
          </a:endParaRPr>
        </a:p>
      </dsp:txBody>
      <dsp:txXfrm>
        <a:off x="0" y="2814788"/>
        <a:ext cx="10147300" cy="14716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403DE-348E-48B6-A9A9-B40BAAE3BE33}">
      <dsp:nvSpPr>
        <dsp:cNvPr id="0" name=""/>
        <dsp:cNvSpPr/>
      </dsp:nvSpPr>
      <dsp:spPr>
        <a:xfrm>
          <a:off x="0" y="532574"/>
          <a:ext cx="7766957" cy="1131164"/>
        </a:xfrm>
        <a:prstGeom prst="rightArrow">
          <a:avLst>
            <a:gd name="adj1" fmla="val 50000"/>
            <a:gd name="adj2" fmla="val 5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72" numCol="1" spcCol="1270" anchor="ctr" anchorCtr="0">
          <a:noAutofit/>
        </a:bodyPr>
        <a:lstStyle/>
        <a:p>
          <a:pPr marL="0" lvl="0" indent="0" algn="l" defTabSz="933450">
            <a:lnSpc>
              <a:spcPct val="90000"/>
            </a:lnSpc>
            <a:spcBef>
              <a:spcPct val="0"/>
            </a:spcBef>
            <a:spcAft>
              <a:spcPct val="35000"/>
            </a:spcAft>
            <a:buNone/>
          </a:pPr>
          <a:r>
            <a:rPr lang="en-US" sz="2100" kern="1200" dirty="0"/>
            <a:t>1</a:t>
          </a:r>
        </a:p>
      </dsp:txBody>
      <dsp:txXfrm>
        <a:off x="0" y="815365"/>
        <a:ext cx="7484166" cy="565582"/>
      </dsp:txXfrm>
    </dsp:sp>
    <dsp:sp modelId="{6E5C3520-DD85-4BE9-9FC0-AF68E1E8AE51}">
      <dsp:nvSpPr>
        <dsp:cNvPr id="0" name=""/>
        <dsp:cNvSpPr/>
      </dsp:nvSpPr>
      <dsp:spPr>
        <a:xfrm>
          <a:off x="0" y="1404865"/>
          <a:ext cx="2392222" cy="2179040"/>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latin typeface="Corbel" panose="020B0503020204020204" pitchFamily="34" charset="0"/>
            </a:rPr>
            <a:t>Practice Profile Definition</a:t>
          </a:r>
        </a:p>
      </dsp:txBody>
      <dsp:txXfrm>
        <a:off x="0" y="1404865"/>
        <a:ext cx="2392222" cy="2179040"/>
      </dsp:txXfrm>
    </dsp:sp>
    <dsp:sp modelId="{87C2D7D2-C603-4860-B635-6F961441840D}">
      <dsp:nvSpPr>
        <dsp:cNvPr id="0" name=""/>
        <dsp:cNvSpPr/>
      </dsp:nvSpPr>
      <dsp:spPr>
        <a:xfrm>
          <a:off x="2392222" y="909629"/>
          <a:ext cx="5374734" cy="1131164"/>
        </a:xfrm>
        <a:prstGeom prst="rightArrow">
          <a:avLst>
            <a:gd name="adj1" fmla="val 50000"/>
            <a:gd name="adj2" fmla="val 5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72" numCol="1" spcCol="1270" anchor="ctr" anchorCtr="0">
          <a:noAutofit/>
        </a:bodyPr>
        <a:lstStyle/>
        <a:p>
          <a:pPr marL="0" lvl="0" indent="0" algn="l" defTabSz="933450">
            <a:lnSpc>
              <a:spcPct val="90000"/>
            </a:lnSpc>
            <a:spcBef>
              <a:spcPct val="0"/>
            </a:spcBef>
            <a:spcAft>
              <a:spcPct val="35000"/>
            </a:spcAft>
            <a:buNone/>
          </a:pPr>
          <a:r>
            <a:rPr lang="en-US" sz="2100" kern="1200" dirty="0"/>
            <a:t>2</a:t>
          </a:r>
        </a:p>
      </dsp:txBody>
      <dsp:txXfrm>
        <a:off x="2392222" y="1192420"/>
        <a:ext cx="5091943" cy="565582"/>
      </dsp:txXfrm>
    </dsp:sp>
    <dsp:sp modelId="{FF875968-DFE1-47B8-AA2E-FD4B8F65E527}">
      <dsp:nvSpPr>
        <dsp:cNvPr id="0" name=""/>
        <dsp:cNvSpPr/>
      </dsp:nvSpPr>
      <dsp:spPr>
        <a:xfrm>
          <a:off x="2392222" y="1781920"/>
          <a:ext cx="2392222" cy="2179040"/>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prstClr val="black">
                  <a:hueOff val="0"/>
                  <a:satOff val="0"/>
                  <a:lumOff val="0"/>
                  <a:alphaOff val="0"/>
                </a:prstClr>
              </a:solidFill>
              <a:latin typeface="Corbel" panose="020B0503020204020204" pitchFamily="34" charset="0"/>
              <a:ea typeface="+mn-ea"/>
              <a:cs typeface="+mn-cs"/>
            </a:rPr>
            <a:t>Expected</a:t>
          </a:r>
        </a:p>
      </dsp:txBody>
      <dsp:txXfrm>
        <a:off x="2392222" y="1781920"/>
        <a:ext cx="2392222" cy="2179040"/>
      </dsp:txXfrm>
    </dsp:sp>
    <dsp:sp modelId="{E8FF37C2-A340-413A-BFA3-B03185CF0F3D}">
      <dsp:nvSpPr>
        <dsp:cNvPr id="0" name=""/>
        <dsp:cNvSpPr/>
      </dsp:nvSpPr>
      <dsp:spPr>
        <a:xfrm>
          <a:off x="4784445" y="1286684"/>
          <a:ext cx="2982511" cy="1131164"/>
        </a:xfrm>
        <a:prstGeom prst="rightArrow">
          <a:avLst>
            <a:gd name="adj1" fmla="val 50000"/>
            <a:gd name="adj2" fmla="val 5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254000" bIns="179572" numCol="1" spcCol="1270" anchor="ctr" anchorCtr="0">
          <a:noAutofit/>
        </a:bodyPr>
        <a:lstStyle/>
        <a:p>
          <a:pPr marL="0" lvl="0" indent="0" algn="l" defTabSz="933450">
            <a:lnSpc>
              <a:spcPct val="90000"/>
            </a:lnSpc>
            <a:spcBef>
              <a:spcPct val="0"/>
            </a:spcBef>
            <a:spcAft>
              <a:spcPct val="35000"/>
            </a:spcAft>
            <a:buNone/>
          </a:pPr>
          <a:r>
            <a:rPr lang="en-US" sz="2100" kern="1200" dirty="0"/>
            <a:t>3</a:t>
          </a:r>
        </a:p>
      </dsp:txBody>
      <dsp:txXfrm>
        <a:off x="4784445" y="1569475"/>
        <a:ext cx="2699720" cy="565582"/>
      </dsp:txXfrm>
    </dsp:sp>
    <dsp:sp modelId="{C9C491AB-0BF8-4169-ABEB-13EF19AEA35F}">
      <dsp:nvSpPr>
        <dsp:cNvPr id="0" name=""/>
        <dsp:cNvSpPr/>
      </dsp:nvSpPr>
      <dsp:spPr>
        <a:xfrm>
          <a:off x="4784445" y="2158975"/>
          <a:ext cx="2392222" cy="2147149"/>
        </a:xfrm>
        <a:prstGeom prst="rect">
          <a:avLst/>
        </a:prstGeom>
        <a:solidFill>
          <a:schemeClr val="l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solidFill>
                <a:prstClr val="black">
                  <a:hueOff val="0"/>
                  <a:satOff val="0"/>
                  <a:lumOff val="0"/>
                  <a:alphaOff val="0"/>
                </a:prstClr>
              </a:solidFill>
              <a:latin typeface="Corbel" panose="020B0503020204020204" pitchFamily="34" charset="0"/>
              <a:ea typeface="+mn-ea"/>
              <a:cs typeface="+mn-cs"/>
            </a:rPr>
            <a:t>Behavioral Indicators</a:t>
          </a:r>
          <a:endParaRPr lang="en-US" sz="3600" b="1" kern="1200" dirty="0">
            <a:solidFill>
              <a:prstClr val="black">
                <a:hueOff val="0"/>
                <a:satOff val="0"/>
                <a:lumOff val="0"/>
                <a:alphaOff val="0"/>
              </a:prstClr>
            </a:solidFill>
            <a:latin typeface="Corbel" panose="020B0503020204020204" pitchFamily="34" charset="0"/>
            <a:ea typeface="+mn-ea"/>
            <a:cs typeface="+mn-cs"/>
          </a:endParaRPr>
        </a:p>
      </dsp:txBody>
      <dsp:txXfrm>
        <a:off x="4784445" y="2158975"/>
        <a:ext cx="2392222" cy="2147149"/>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65421" y="106877"/>
            <a:ext cx="5550970" cy="3123211"/>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3230089"/>
            <a:ext cx="5505450" cy="5959434"/>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853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1</a:t>
            </a:fld>
            <a:endParaRPr lang="en-US"/>
          </a:p>
        </p:txBody>
      </p:sp>
    </p:spTree>
    <p:extLst>
      <p:ext uri="{BB962C8B-B14F-4D97-AF65-F5344CB8AC3E}">
        <p14:creationId xmlns:p14="http://schemas.microsoft.com/office/powerpoint/2010/main" val="2586335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10</a:t>
            </a:fld>
            <a:endParaRPr lang="en-US"/>
          </a:p>
        </p:txBody>
      </p:sp>
    </p:spTree>
    <p:extLst>
      <p:ext uri="{BB962C8B-B14F-4D97-AF65-F5344CB8AC3E}">
        <p14:creationId xmlns:p14="http://schemas.microsoft.com/office/powerpoint/2010/main" val="1160390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baseline="0"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11</a:t>
            </a:fld>
            <a:endParaRPr lang="en-US"/>
          </a:p>
        </p:txBody>
      </p:sp>
    </p:spTree>
    <p:extLst>
      <p:ext uri="{BB962C8B-B14F-4D97-AF65-F5344CB8AC3E}">
        <p14:creationId xmlns:p14="http://schemas.microsoft.com/office/powerpoint/2010/main" val="569194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12</a:t>
            </a:fld>
            <a:endParaRPr lang="en-US"/>
          </a:p>
        </p:txBody>
      </p:sp>
    </p:spTree>
    <p:extLst>
      <p:ext uri="{BB962C8B-B14F-4D97-AF65-F5344CB8AC3E}">
        <p14:creationId xmlns:p14="http://schemas.microsoft.com/office/powerpoint/2010/main" val="1630404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13</a:t>
            </a:fld>
            <a:endParaRPr lang="en-US"/>
          </a:p>
        </p:txBody>
      </p:sp>
    </p:spTree>
    <p:extLst>
      <p:ext uri="{BB962C8B-B14F-4D97-AF65-F5344CB8AC3E}">
        <p14:creationId xmlns:p14="http://schemas.microsoft.com/office/powerpoint/2010/main" val="4157629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98102" y="8829967"/>
            <a:ext cx="2982119" cy="466433"/>
          </a:xfrm>
          <a:prstGeom prst="rect">
            <a:avLst/>
          </a:prstGeom>
        </p:spPr>
        <p:txBody>
          <a:bodyPr/>
          <a:lstStyle/>
          <a:p>
            <a:fld id="{B636035D-2C03-439D-8BB1-B5BC9BA1B763}" type="slidenum">
              <a:rPr lang="en-US" smtClean="0"/>
              <a:t>14</a:t>
            </a:fld>
            <a:endParaRPr lang="en-US"/>
          </a:p>
        </p:txBody>
      </p:sp>
    </p:spTree>
    <p:extLst>
      <p:ext uri="{BB962C8B-B14F-4D97-AF65-F5344CB8AC3E}">
        <p14:creationId xmlns:p14="http://schemas.microsoft.com/office/powerpoint/2010/main" val="1277753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98102" y="8829967"/>
            <a:ext cx="2982119" cy="466433"/>
          </a:xfrm>
          <a:prstGeom prst="rect">
            <a:avLst/>
          </a:prstGeom>
        </p:spPr>
        <p:txBody>
          <a:bodyPr/>
          <a:lstStyle/>
          <a:p>
            <a:fld id="{B636035D-2C03-439D-8BB1-B5BC9BA1B763}" type="slidenum">
              <a:rPr lang="en-US" smtClean="0"/>
              <a:t>15</a:t>
            </a:fld>
            <a:endParaRPr lang="en-US"/>
          </a:p>
        </p:txBody>
      </p:sp>
    </p:spTree>
    <p:extLst>
      <p:ext uri="{BB962C8B-B14F-4D97-AF65-F5344CB8AC3E}">
        <p14:creationId xmlns:p14="http://schemas.microsoft.com/office/powerpoint/2010/main" val="2510243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6035D-2C03-439D-8BB1-B5BC9BA1B7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156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17</a:t>
            </a:fld>
            <a:endParaRPr lang="en-US"/>
          </a:p>
        </p:txBody>
      </p:sp>
    </p:spTree>
    <p:extLst>
      <p:ext uri="{BB962C8B-B14F-4D97-AF65-F5344CB8AC3E}">
        <p14:creationId xmlns:p14="http://schemas.microsoft.com/office/powerpoint/2010/main" val="72241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6035D-2C03-439D-8BB1-B5BC9BA1B7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274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19</a:t>
            </a:fld>
            <a:endParaRPr lang="en-US"/>
          </a:p>
        </p:txBody>
      </p:sp>
    </p:spTree>
    <p:extLst>
      <p:ext uri="{BB962C8B-B14F-4D97-AF65-F5344CB8AC3E}">
        <p14:creationId xmlns:p14="http://schemas.microsoft.com/office/powerpoint/2010/main" val="1394468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2</a:t>
            </a:fld>
            <a:endParaRPr lang="en-US"/>
          </a:p>
        </p:txBody>
      </p:sp>
    </p:spTree>
    <p:extLst>
      <p:ext uri="{BB962C8B-B14F-4D97-AF65-F5344CB8AC3E}">
        <p14:creationId xmlns:p14="http://schemas.microsoft.com/office/powerpoint/2010/main" val="2697192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98102" y="8829967"/>
            <a:ext cx="2982119" cy="466433"/>
          </a:xfrm>
          <a:prstGeom prst="rect">
            <a:avLst/>
          </a:prstGeom>
        </p:spPr>
        <p:txBody>
          <a:bodyPr/>
          <a:lstStyle/>
          <a:p>
            <a:fld id="{B636035D-2C03-439D-8BB1-B5BC9BA1B763}" type="slidenum">
              <a:rPr lang="en-US" smtClean="0"/>
              <a:t>20</a:t>
            </a:fld>
            <a:endParaRPr lang="en-US"/>
          </a:p>
        </p:txBody>
      </p:sp>
    </p:spTree>
    <p:extLst>
      <p:ext uri="{BB962C8B-B14F-4D97-AF65-F5344CB8AC3E}">
        <p14:creationId xmlns:p14="http://schemas.microsoft.com/office/powerpoint/2010/main" val="2191863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98102" y="8829967"/>
            <a:ext cx="2982119" cy="466433"/>
          </a:xfrm>
          <a:prstGeom prst="rect">
            <a:avLst/>
          </a:prstGeom>
        </p:spPr>
        <p:txBody>
          <a:bodyPr/>
          <a:lstStyle/>
          <a:p>
            <a:fld id="{B636035D-2C03-439D-8BB1-B5BC9BA1B763}" type="slidenum">
              <a:rPr lang="en-US" smtClean="0"/>
              <a:t>21</a:t>
            </a:fld>
            <a:endParaRPr lang="en-US"/>
          </a:p>
        </p:txBody>
      </p:sp>
    </p:spTree>
    <p:extLst>
      <p:ext uri="{BB962C8B-B14F-4D97-AF65-F5344CB8AC3E}">
        <p14:creationId xmlns:p14="http://schemas.microsoft.com/office/powerpoint/2010/main" val="1946684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22</a:t>
            </a:fld>
            <a:endParaRPr lang="en-US"/>
          </a:p>
        </p:txBody>
      </p:sp>
    </p:spTree>
    <p:extLst>
      <p:ext uri="{BB962C8B-B14F-4D97-AF65-F5344CB8AC3E}">
        <p14:creationId xmlns:p14="http://schemas.microsoft.com/office/powerpoint/2010/main" val="3648791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98102" y="8829967"/>
            <a:ext cx="2982119" cy="466433"/>
          </a:xfrm>
          <a:prstGeom prst="rect">
            <a:avLst/>
          </a:prstGeom>
        </p:spPr>
        <p:txBody>
          <a:bodyPr/>
          <a:lstStyle/>
          <a:p>
            <a:fld id="{B636035D-2C03-439D-8BB1-B5BC9BA1B763}" type="slidenum">
              <a:rPr lang="en-US" smtClean="0"/>
              <a:t>3</a:t>
            </a:fld>
            <a:endParaRPr lang="en-US"/>
          </a:p>
        </p:txBody>
      </p:sp>
    </p:spTree>
    <p:extLst>
      <p:ext uri="{BB962C8B-B14F-4D97-AF65-F5344CB8AC3E}">
        <p14:creationId xmlns:p14="http://schemas.microsoft.com/office/powerpoint/2010/main" val="4197683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98102" y="8829967"/>
            <a:ext cx="2982119" cy="466433"/>
          </a:xfrm>
          <a:prstGeom prst="rect">
            <a:avLst/>
          </a:prstGeom>
        </p:spPr>
        <p:txBody>
          <a:bodyPr/>
          <a:lstStyle/>
          <a:p>
            <a:fld id="{B636035D-2C03-439D-8BB1-B5BC9BA1B763}" type="slidenum">
              <a:rPr lang="en-US" smtClean="0"/>
              <a:t>4</a:t>
            </a:fld>
            <a:endParaRPr lang="en-US"/>
          </a:p>
        </p:txBody>
      </p:sp>
    </p:spTree>
    <p:extLst>
      <p:ext uri="{BB962C8B-B14F-4D97-AF65-F5344CB8AC3E}">
        <p14:creationId xmlns:p14="http://schemas.microsoft.com/office/powerpoint/2010/main" val="4036440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98102" y="8829967"/>
            <a:ext cx="2982119" cy="466433"/>
          </a:xfrm>
          <a:prstGeom prst="rect">
            <a:avLst/>
          </a:prstGeom>
        </p:spPr>
        <p:txBody>
          <a:bodyPr/>
          <a:lstStyle/>
          <a:p>
            <a:fld id="{B636035D-2C03-439D-8BB1-B5BC9BA1B763}" type="slidenum">
              <a:rPr lang="en-US" smtClean="0"/>
              <a:t>5</a:t>
            </a:fld>
            <a:endParaRPr lang="en-US"/>
          </a:p>
        </p:txBody>
      </p:sp>
    </p:spTree>
    <p:extLst>
      <p:ext uri="{BB962C8B-B14F-4D97-AF65-F5344CB8AC3E}">
        <p14:creationId xmlns:p14="http://schemas.microsoft.com/office/powerpoint/2010/main" val="372414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6</a:t>
            </a:fld>
            <a:endParaRPr lang="en-US"/>
          </a:p>
        </p:txBody>
      </p:sp>
    </p:spTree>
    <p:extLst>
      <p:ext uri="{BB962C8B-B14F-4D97-AF65-F5344CB8AC3E}">
        <p14:creationId xmlns:p14="http://schemas.microsoft.com/office/powerpoint/2010/main" val="247035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fld id="{B636035D-2C03-439D-8BB1-B5BC9BA1B763}" type="slidenum">
              <a:rPr lang="en-US" smtClean="0"/>
              <a:t>7</a:t>
            </a:fld>
            <a:endParaRPr lang="en-US"/>
          </a:p>
        </p:txBody>
      </p:sp>
    </p:spTree>
    <p:extLst>
      <p:ext uri="{BB962C8B-B14F-4D97-AF65-F5344CB8AC3E}">
        <p14:creationId xmlns:p14="http://schemas.microsoft.com/office/powerpoint/2010/main" val="336024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98102" y="8829967"/>
            <a:ext cx="2982119" cy="466433"/>
          </a:xfrm>
          <a:prstGeom prst="rect">
            <a:avLst/>
          </a:prstGeom>
        </p:spPr>
        <p:txBody>
          <a:bodyPr/>
          <a:lstStyle/>
          <a:p>
            <a:fld id="{B636035D-2C03-439D-8BB1-B5BC9BA1B763}" type="slidenum">
              <a:rPr lang="en-US" smtClean="0"/>
              <a:t>8</a:t>
            </a:fld>
            <a:endParaRPr lang="en-US"/>
          </a:p>
        </p:txBody>
      </p:sp>
    </p:spTree>
    <p:extLst>
      <p:ext uri="{BB962C8B-B14F-4D97-AF65-F5344CB8AC3E}">
        <p14:creationId xmlns:p14="http://schemas.microsoft.com/office/powerpoint/2010/main" val="912517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5163" y="106363"/>
            <a:ext cx="5551487" cy="3124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8102" y="8829967"/>
            <a:ext cx="2982119"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36035D-2C03-439D-8BB1-B5BC9BA1B7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390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6FCF35-975C-4EDF-B1D9-9E697BFA1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5124"/>
            <a:ext cx="12192000" cy="6127747"/>
          </a:xfrm>
          <a:prstGeom prst="rect">
            <a:avLst/>
          </a:prstGeom>
        </p:spPr>
      </p:pic>
      <p:sp>
        <p:nvSpPr>
          <p:cNvPr id="8" name="Rectangle 7">
            <a:extLst>
              <a:ext uri="{FF2B5EF4-FFF2-40B4-BE49-F238E27FC236}">
                <a16:creationId xmlns:a16="http://schemas.microsoft.com/office/drawing/2014/main" id="{3FB13960-A072-4A78-A0F9-1DFD3B6DD811}"/>
              </a:ext>
            </a:extLst>
          </p:cNvPr>
          <p:cNvSpPr/>
          <p:nvPr userDrawn="1"/>
        </p:nvSpPr>
        <p:spPr>
          <a:xfrm>
            <a:off x="0" y="6492875"/>
            <a:ext cx="12192000" cy="365125"/>
          </a:xfrm>
          <a:prstGeom prst="rect">
            <a:avLst/>
          </a:prstGeom>
          <a:solidFill>
            <a:srgbClr val="D3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37FF9E-906E-48E2-97D2-668CC98297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B69AC1-828B-4B20-A0C4-17E645A78A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00161BB6-5474-42AD-ACF6-F1468AA6D64F}"/>
              </a:ext>
            </a:extLst>
          </p:cNvPr>
          <p:cNvSpPr>
            <a:spLocks noGrp="1"/>
          </p:cNvSpPr>
          <p:nvPr>
            <p:ph type="ftr" sz="quarter" idx="11"/>
          </p:nvPr>
        </p:nvSpPr>
        <p:spPr>
          <a:xfrm>
            <a:off x="4038600" y="6492873"/>
            <a:ext cx="4114800" cy="365125"/>
          </a:xfrm>
        </p:spPr>
        <p:txBody>
          <a:bodyPr/>
          <a:lstStyle/>
          <a:p>
            <a:endParaRPr lang="en-US"/>
          </a:p>
        </p:txBody>
      </p:sp>
      <p:sp>
        <p:nvSpPr>
          <p:cNvPr id="6" name="Slide Number Placeholder 5">
            <a:extLst>
              <a:ext uri="{FF2B5EF4-FFF2-40B4-BE49-F238E27FC236}">
                <a16:creationId xmlns:a16="http://schemas.microsoft.com/office/drawing/2014/main" id="{5CD16D20-D016-4D74-A287-8F1E72CCA5F6}"/>
              </a:ext>
            </a:extLst>
          </p:cNvPr>
          <p:cNvSpPr>
            <a:spLocks noGrp="1"/>
          </p:cNvSpPr>
          <p:nvPr>
            <p:ph type="sldNum" sz="quarter" idx="12"/>
          </p:nvPr>
        </p:nvSpPr>
        <p:spPr>
          <a:xfrm>
            <a:off x="9296400" y="6492874"/>
            <a:ext cx="2743200" cy="365125"/>
          </a:xfrm>
        </p:spPr>
        <p:txBody>
          <a:bodyPr/>
          <a:lstStyle/>
          <a:p>
            <a:fld id="{18090C9F-5DCB-4435-87BE-0C7FF96518FE}" type="slidenum">
              <a:rPr lang="en-US" smtClean="0"/>
              <a:t>‹#›</a:t>
            </a:fld>
            <a:endParaRPr lang="en-US"/>
          </a:p>
        </p:txBody>
      </p:sp>
      <p:sp>
        <p:nvSpPr>
          <p:cNvPr id="7" name="Rectangle 6">
            <a:extLst>
              <a:ext uri="{FF2B5EF4-FFF2-40B4-BE49-F238E27FC236}">
                <a16:creationId xmlns:a16="http://schemas.microsoft.com/office/drawing/2014/main" id="{C86658A4-4010-4201-A409-F38010989F93}"/>
              </a:ext>
            </a:extLst>
          </p:cNvPr>
          <p:cNvSpPr/>
          <p:nvPr userDrawn="1"/>
        </p:nvSpPr>
        <p:spPr>
          <a:xfrm>
            <a:off x="0" y="-1"/>
            <a:ext cx="12192000" cy="365125"/>
          </a:xfrm>
          <a:prstGeom prst="rect">
            <a:avLst/>
          </a:prstGeom>
          <a:solidFill>
            <a:srgbClr val="D3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B78D6E7-D5EB-4889-9EA2-847E58097354}"/>
              </a:ext>
            </a:extLst>
          </p:cNvPr>
          <p:cNvCxnSpPr>
            <a:cxnSpLocks/>
          </p:cNvCxnSpPr>
          <p:nvPr userDrawn="1"/>
        </p:nvCxnSpPr>
        <p:spPr>
          <a:xfrm>
            <a:off x="559704" y="5537210"/>
            <a:ext cx="0" cy="955661"/>
          </a:xfrm>
          <a:prstGeom prst="line">
            <a:avLst/>
          </a:prstGeom>
          <a:ln w="34925">
            <a:solidFill>
              <a:srgbClr val="0066FF">
                <a:alpha val="70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Shape 61">
            <a:extLst>
              <a:ext uri="{FF2B5EF4-FFF2-40B4-BE49-F238E27FC236}">
                <a16:creationId xmlns:a16="http://schemas.microsoft.com/office/drawing/2014/main" id="{DC9B4AE8-7359-4726-933D-8D06DA8B1F80}"/>
              </a:ext>
            </a:extLst>
          </p:cNvPr>
          <p:cNvSpPr/>
          <p:nvPr userDrawn="1"/>
        </p:nvSpPr>
        <p:spPr>
          <a:xfrm rot="16200000">
            <a:off x="-1548505" y="3040432"/>
            <a:ext cx="4216420" cy="777136"/>
          </a:xfrm>
          <a:prstGeom prst="rect">
            <a:avLst/>
          </a:prstGeom>
          <a:ln w="3175">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marL="0" indent="0" algn="ctr">
              <a:buFont typeface="Arial" panose="020B0604020202020204" pitchFamily="34" charset="0"/>
              <a:buNone/>
              <a:defRPr sz="3000">
                <a:solidFill>
                  <a:srgbClr val="3A3B39"/>
                </a:solidFill>
                <a:latin typeface="Bebas"/>
                <a:ea typeface="Bebas"/>
                <a:cs typeface="Bebas"/>
                <a:sym typeface="Bebas"/>
              </a:defRPr>
            </a:pPr>
            <a:r>
              <a:rPr lang="en-US" sz="2400" b="1" kern="1200" spc="600" dirty="0">
                <a:solidFill>
                  <a:srgbClr val="C00000"/>
                </a:solidFill>
                <a:latin typeface="+mn-lt"/>
                <a:ea typeface="+mn-ea"/>
                <a:cs typeface="+mn-cs"/>
                <a:sym typeface="Bebas"/>
              </a:rPr>
              <a:t>COORDINATION  CONNECTING</a:t>
            </a:r>
            <a:endParaRPr lang="en-US" sz="2400" b="1" i="0" spc="600" dirty="0">
              <a:solidFill>
                <a:srgbClr val="C00000"/>
              </a:solidFill>
              <a:latin typeface="+mn-lt"/>
              <a:cs typeface="Gill Sans" panose="020B0502020104020203" pitchFamily="34" charset="-79"/>
            </a:endParaRPr>
          </a:p>
        </p:txBody>
      </p:sp>
      <p:cxnSp>
        <p:nvCxnSpPr>
          <p:cNvPr id="12" name="Straight Connector 11">
            <a:extLst>
              <a:ext uri="{FF2B5EF4-FFF2-40B4-BE49-F238E27FC236}">
                <a16:creationId xmlns:a16="http://schemas.microsoft.com/office/drawing/2014/main" id="{C2450D8B-0154-43F7-B05D-26929D009F51}"/>
              </a:ext>
            </a:extLst>
          </p:cNvPr>
          <p:cNvCxnSpPr>
            <a:cxnSpLocks/>
          </p:cNvCxnSpPr>
          <p:nvPr userDrawn="1"/>
        </p:nvCxnSpPr>
        <p:spPr>
          <a:xfrm>
            <a:off x="559704" y="352424"/>
            <a:ext cx="0" cy="955667"/>
          </a:xfrm>
          <a:prstGeom prst="line">
            <a:avLst/>
          </a:prstGeom>
          <a:ln w="34925">
            <a:solidFill>
              <a:srgbClr val="0066FF">
                <a:alpha val="70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55085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0257-C4D4-4E44-9EC5-50AE3E815E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B86F41-C1F1-476E-9833-63703D9869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67E3AC7-CF79-4BEF-A57D-D4E2792551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ADEA5-EFCB-4AE7-A096-C8129A41F121}"/>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387000107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B8470-DC45-456D-BFFF-462B230F0E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08B254-88EE-41BB-A170-38B440099F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F76D8A1-5F45-4FB6-89C5-B3007DE19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8B33C-E8B7-47ED-9FE4-3EFDCFEFACF8}"/>
              </a:ext>
            </a:extLst>
          </p:cNvPr>
          <p:cNvSpPr>
            <a:spLocks noGrp="1"/>
          </p:cNvSpPr>
          <p:nvPr>
            <p:ph type="sldNum" sz="quarter" idx="12"/>
          </p:nvPr>
        </p:nvSpPr>
        <p:spPr/>
        <p:txBody>
          <a:bodyPr/>
          <a:lstStyle/>
          <a:p>
            <a:fld id="{18090C9F-5DCB-4435-87BE-0C7FF96518FE}" type="slidenum">
              <a:rPr lang="en-US" smtClean="0"/>
              <a:t>‹#›</a:t>
            </a:fld>
            <a:endParaRPr lang="en-US"/>
          </a:p>
        </p:txBody>
      </p:sp>
      <p:pic>
        <p:nvPicPr>
          <p:cNvPr id="8" name="Picture 7">
            <a:extLst>
              <a:ext uri="{FF2B5EF4-FFF2-40B4-BE49-F238E27FC236}">
                <a16:creationId xmlns:a16="http://schemas.microsoft.com/office/drawing/2014/main" id="{8F338949-1FA5-4B18-BEBE-EFC14BD0CB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9" y="5957419"/>
            <a:ext cx="2137779" cy="521780"/>
          </a:xfrm>
          <a:prstGeom prst="rect">
            <a:avLst/>
          </a:prstGeom>
        </p:spPr>
      </p:pic>
    </p:spTree>
    <p:extLst>
      <p:ext uri="{BB962C8B-B14F-4D97-AF65-F5344CB8AC3E}">
        <p14:creationId xmlns:p14="http://schemas.microsoft.com/office/powerpoint/2010/main" val="429093346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85F36-8999-438D-B842-5486698C5846}"/>
              </a:ext>
            </a:extLst>
          </p:cNvPr>
          <p:cNvSpPr>
            <a:spLocks noGrp="1"/>
          </p:cNvSpPr>
          <p:nvPr>
            <p:ph type="title"/>
          </p:nvPr>
        </p:nvSpPr>
        <p:spPr>
          <a:xfrm>
            <a:off x="977900" y="365125"/>
            <a:ext cx="103759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9B11C43-5755-4502-BDAB-DBD2BA2398AB}"/>
              </a:ext>
            </a:extLst>
          </p:cNvPr>
          <p:cNvSpPr>
            <a:spLocks noGrp="1"/>
          </p:cNvSpPr>
          <p:nvPr>
            <p:ph idx="1"/>
          </p:nvPr>
        </p:nvSpPr>
        <p:spPr>
          <a:xfrm>
            <a:off x="977900" y="1825625"/>
            <a:ext cx="103759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A338CBB-9278-40B5-B72B-D03DC3D4B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2C239-5BBD-4516-9123-E34C8791C868}"/>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896950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23900-F49B-4605-86BB-CB689A87B36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40D9BEE-A155-4A58-9FDC-94411C49C0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F97F54E4-BF01-4E69-9A35-915AA9748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E3D63D-3049-4B1E-AF0B-668022C1708D}"/>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398271361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48126-2446-46C6-8651-995D75892C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96DF3-651A-45DF-A5AC-DE6B904EEC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1F1D9F-0636-4A86-8D63-96A436C0B2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D946A97-D153-4509-B632-96BC5C274F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AE9C20-856D-4E68-B42E-E5FC2116300E}"/>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68136737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8C31-6E56-4BBF-9070-191A26E2C6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056DDF-6814-4E1D-B979-FE95B2F8BA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232EEBC-E44C-4DF0-81F0-0646F28B5D0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A773E-62DD-40A6-AAD3-64577C8681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D934336-DE78-42DF-B3DF-132644AA1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AFBCBBB-C89C-496D-8F54-3BC85CF3F2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54F3AB-F530-4C4B-814A-54D2FB89ED72}"/>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390778125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521B9-510F-434F-AC00-F651A901EA56}"/>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74C2165-AD71-48A2-8BB3-7CDD64BE1F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B65702-1128-41D5-A5A7-D458B753ABDA}"/>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14871475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894A01-9B92-4325-A8D9-BB2B3266B4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FF7882-38E6-4810-B93A-09D33857E095}"/>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2748651858"/>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6729-7D39-463A-BC76-4CD1E6B8B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82F9DB-FE97-46CA-BAF6-2CD4879EC7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CFC0CC-06B8-44DF-A1BB-1B0168551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BF350859-CAC7-45E1-A629-14FF2C642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AD064E-3434-4F9E-8FE9-8A5F33AABB1D}"/>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19969344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flip="none" rotWithShape="1">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934F9-328A-4B20-8C83-76269E9E47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0C3FA6-7539-4426-A64C-D58EEECC0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13A023-FF1A-4E5C-8C1C-498FD3AB5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F8AE62D6-3205-46CF-8360-ED83B1F4C4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A9CC2-F7A4-46B1-9114-9B13BF8B3F7F}"/>
              </a:ext>
            </a:extLst>
          </p:cNvPr>
          <p:cNvSpPr>
            <a:spLocks noGrp="1"/>
          </p:cNvSpPr>
          <p:nvPr>
            <p:ph type="sldNum" sz="quarter" idx="12"/>
          </p:nvPr>
        </p:nvSpPr>
        <p:spPr/>
        <p:txBody>
          <a:bodyPr/>
          <a:lstStyle/>
          <a:p>
            <a:fld id="{18090C9F-5DCB-4435-87BE-0C7FF96518FE}" type="slidenum">
              <a:rPr lang="en-US" smtClean="0"/>
              <a:t>‹#›</a:t>
            </a:fld>
            <a:endParaRPr lang="en-US"/>
          </a:p>
        </p:txBody>
      </p:sp>
    </p:spTree>
    <p:extLst>
      <p:ext uri="{BB962C8B-B14F-4D97-AF65-F5344CB8AC3E}">
        <p14:creationId xmlns:p14="http://schemas.microsoft.com/office/powerpoint/2010/main" val="237950099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DF043-4AD7-47C2-91B1-176D7D1E37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A93E06-81C4-4193-BBEF-FB7781C3EA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B1A3557-1061-440E-8BE5-68D5B802F1B9}"/>
              </a:ext>
            </a:extLst>
          </p:cNvPr>
          <p:cNvSpPr>
            <a:spLocks noGrp="1"/>
          </p:cNvSpPr>
          <p:nvPr>
            <p:ph type="ftr" sz="quarter" idx="3"/>
          </p:nvPr>
        </p:nvSpPr>
        <p:spPr>
          <a:xfrm>
            <a:off x="4038600" y="646747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B3FB09-38BE-4E67-9E24-8A4A2A624548}"/>
              </a:ext>
            </a:extLst>
          </p:cNvPr>
          <p:cNvSpPr>
            <a:spLocks noGrp="1"/>
          </p:cNvSpPr>
          <p:nvPr>
            <p:ph type="sldNum" sz="quarter" idx="4"/>
          </p:nvPr>
        </p:nvSpPr>
        <p:spPr>
          <a:xfrm>
            <a:off x="9448800" y="64801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90C9F-5DCB-4435-87BE-0C7FF96518FE}" type="slidenum">
              <a:rPr lang="en-US" smtClean="0"/>
              <a:t>‹#›</a:t>
            </a:fld>
            <a:endParaRPr lang="en-US"/>
          </a:p>
        </p:txBody>
      </p:sp>
      <p:sp>
        <p:nvSpPr>
          <p:cNvPr id="7" name="Rectangle 6">
            <a:extLst>
              <a:ext uri="{FF2B5EF4-FFF2-40B4-BE49-F238E27FC236}">
                <a16:creationId xmlns:a16="http://schemas.microsoft.com/office/drawing/2014/main" id="{AF1700EC-96D1-429D-B2CF-B49FC7E93FAF}"/>
              </a:ext>
            </a:extLst>
          </p:cNvPr>
          <p:cNvSpPr/>
          <p:nvPr userDrawn="1"/>
        </p:nvSpPr>
        <p:spPr>
          <a:xfrm>
            <a:off x="0" y="-1"/>
            <a:ext cx="12192000" cy="365125"/>
          </a:xfrm>
          <a:prstGeom prst="rect">
            <a:avLst/>
          </a:prstGeom>
          <a:solidFill>
            <a:srgbClr val="D3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841201-94EB-4E5B-A87C-4D5055B7EF91}"/>
              </a:ext>
            </a:extLst>
          </p:cNvPr>
          <p:cNvSpPr/>
          <p:nvPr userDrawn="1"/>
        </p:nvSpPr>
        <p:spPr>
          <a:xfrm>
            <a:off x="0" y="6492875"/>
            <a:ext cx="12192000" cy="365125"/>
          </a:xfrm>
          <a:prstGeom prst="rect">
            <a:avLst/>
          </a:prstGeom>
          <a:solidFill>
            <a:srgbClr val="D31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B2143FC6-D486-4426-9AFA-12D818FC97D5}"/>
              </a:ext>
            </a:extLst>
          </p:cNvPr>
          <p:cNvCxnSpPr>
            <a:cxnSpLocks/>
          </p:cNvCxnSpPr>
          <p:nvPr userDrawn="1"/>
        </p:nvCxnSpPr>
        <p:spPr>
          <a:xfrm>
            <a:off x="559704" y="5537210"/>
            <a:ext cx="0" cy="942965"/>
          </a:xfrm>
          <a:prstGeom prst="line">
            <a:avLst/>
          </a:prstGeom>
          <a:ln w="34925">
            <a:solidFill>
              <a:srgbClr val="0066FF">
                <a:alpha val="70000"/>
              </a:srgbClr>
            </a:solidFill>
            <a:prstDash val="solid"/>
          </a:ln>
        </p:spPr>
        <p:style>
          <a:lnRef idx="1">
            <a:schemeClr val="accent1"/>
          </a:lnRef>
          <a:fillRef idx="0">
            <a:schemeClr val="accent1"/>
          </a:fillRef>
          <a:effectRef idx="0">
            <a:schemeClr val="accent1"/>
          </a:effectRef>
          <a:fontRef idx="minor">
            <a:schemeClr val="tx1"/>
          </a:fontRef>
        </p:style>
      </p:cxnSp>
      <p:sp>
        <p:nvSpPr>
          <p:cNvPr id="12" name="Shape 61">
            <a:extLst>
              <a:ext uri="{FF2B5EF4-FFF2-40B4-BE49-F238E27FC236}">
                <a16:creationId xmlns:a16="http://schemas.microsoft.com/office/drawing/2014/main" id="{CF3616C0-DFB5-40A7-8631-78CD6D8822D3}"/>
              </a:ext>
            </a:extLst>
          </p:cNvPr>
          <p:cNvSpPr/>
          <p:nvPr userDrawn="1"/>
        </p:nvSpPr>
        <p:spPr>
          <a:xfrm rot="16200000">
            <a:off x="-1548505" y="3040432"/>
            <a:ext cx="4216420" cy="777136"/>
          </a:xfrm>
          <a:prstGeom prst="rect">
            <a:avLst/>
          </a:prstGeom>
          <a:ln w="3175">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marL="0" indent="0" algn="ctr">
              <a:buFont typeface="Arial" panose="020B0604020202020204" pitchFamily="34" charset="0"/>
              <a:buNone/>
              <a:defRPr sz="3000">
                <a:solidFill>
                  <a:srgbClr val="3A3B39"/>
                </a:solidFill>
                <a:latin typeface="Bebas"/>
                <a:ea typeface="Bebas"/>
                <a:cs typeface="Bebas"/>
                <a:sym typeface="Bebas"/>
              </a:defRPr>
            </a:pPr>
            <a:r>
              <a:rPr lang="en-US" sz="2400" b="1" kern="1200" spc="600" dirty="0">
                <a:solidFill>
                  <a:srgbClr val="C00000"/>
                </a:solidFill>
                <a:latin typeface="+mn-lt"/>
                <a:ea typeface="+mn-ea"/>
                <a:cs typeface="+mn-cs"/>
                <a:sym typeface="Bebas"/>
              </a:rPr>
              <a:t>COORDINATION  CONNECTING</a:t>
            </a:r>
            <a:endParaRPr lang="en-US" sz="2400" b="1" i="0" spc="600" dirty="0">
              <a:solidFill>
                <a:srgbClr val="C00000"/>
              </a:solidFill>
              <a:latin typeface="+mn-lt"/>
              <a:cs typeface="Gill Sans" panose="020B0502020104020203" pitchFamily="34" charset="-79"/>
            </a:endParaRPr>
          </a:p>
        </p:txBody>
      </p:sp>
      <p:cxnSp>
        <p:nvCxnSpPr>
          <p:cNvPr id="13" name="Straight Connector 12">
            <a:extLst>
              <a:ext uri="{FF2B5EF4-FFF2-40B4-BE49-F238E27FC236}">
                <a16:creationId xmlns:a16="http://schemas.microsoft.com/office/drawing/2014/main" id="{136EA7BF-94D6-47FC-9A43-41966B90DCFB}"/>
              </a:ext>
            </a:extLst>
          </p:cNvPr>
          <p:cNvCxnSpPr>
            <a:cxnSpLocks/>
          </p:cNvCxnSpPr>
          <p:nvPr userDrawn="1"/>
        </p:nvCxnSpPr>
        <p:spPr>
          <a:xfrm>
            <a:off x="559704" y="352424"/>
            <a:ext cx="0" cy="955667"/>
          </a:xfrm>
          <a:prstGeom prst="line">
            <a:avLst/>
          </a:prstGeom>
          <a:ln w="34925">
            <a:solidFill>
              <a:srgbClr val="0066FF">
                <a:alpha val="70000"/>
              </a:srgbClr>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3C0A46D-3DA8-4B73-94F3-1C53E15E9340}"/>
              </a:ext>
            </a:extLst>
          </p:cNvPr>
          <p:cNvPicPr>
            <a:picLocks noChangeAspect="1"/>
          </p:cNvPicPr>
          <p:nvPr userDrawn="1"/>
        </p:nvPicPr>
        <p:blipFill>
          <a:blip r:embed="rId13"/>
          <a:stretch>
            <a:fillRect/>
          </a:stretch>
        </p:blipFill>
        <p:spPr>
          <a:xfrm>
            <a:off x="11186273" y="5813926"/>
            <a:ext cx="990038" cy="664718"/>
          </a:xfrm>
          <a:prstGeom prst="rect">
            <a:avLst/>
          </a:prstGeom>
        </p:spPr>
      </p:pic>
      <p:pic>
        <p:nvPicPr>
          <p:cNvPr id="10" name="Picture 9">
            <a:extLst>
              <a:ext uri="{FF2B5EF4-FFF2-40B4-BE49-F238E27FC236}">
                <a16:creationId xmlns:a16="http://schemas.microsoft.com/office/drawing/2014/main" id="{43DF919F-19C2-4A93-89DF-EF6B6A7DA4A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420" y="5906271"/>
            <a:ext cx="1618876" cy="395128"/>
          </a:xfrm>
          <a:prstGeom prst="rect">
            <a:avLst/>
          </a:prstGeom>
        </p:spPr>
      </p:pic>
    </p:spTree>
    <p:extLst>
      <p:ext uri="{BB962C8B-B14F-4D97-AF65-F5344CB8AC3E}">
        <p14:creationId xmlns:p14="http://schemas.microsoft.com/office/powerpoint/2010/main" val="3348943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F9BDD0-270F-45F5-B7AC-0C745669571D}"/>
              </a:ext>
            </a:extLst>
          </p:cNvPr>
          <p:cNvPicPr>
            <a:picLocks noChangeAspect="1"/>
          </p:cNvPicPr>
          <p:nvPr/>
        </p:nvPicPr>
        <p:blipFill>
          <a:blip r:embed="rId3"/>
          <a:stretch>
            <a:fillRect/>
          </a:stretch>
        </p:blipFill>
        <p:spPr>
          <a:xfrm>
            <a:off x="11264900" y="5856084"/>
            <a:ext cx="927100" cy="622461"/>
          </a:xfrm>
          <a:prstGeom prst="rect">
            <a:avLst/>
          </a:prstGeom>
        </p:spPr>
      </p:pic>
      <p:sp>
        <p:nvSpPr>
          <p:cNvPr id="7" name="Title 1">
            <a:extLst>
              <a:ext uri="{FF2B5EF4-FFF2-40B4-BE49-F238E27FC236}">
                <a16:creationId xmlns:a16="http://schemas.microsoft.com/office/drawing/2014/main" id="{8E178B7E-9A5C-4C10-9624-EC1ADCE29C8E}"/>
              </a:ext>
            </a:extLst>
          </p:cNvPr>
          <p:cNvSpPr txBox="1">
            <a:spLocks/>
          </p:cNvSpPr>
          <p:nvPr/>
        </p:nvSpPr>
        <p:spPr>
          <a:xfrm>
            <a:off x="1701800" y="1184154"/>
            <a:ext cx="8839199" cy="25062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cap="all" baseline="0">
                <a:solidFill>
                  <a:schemeClr val="bg1"/>
                </a:solidFill>
                <a:latin typeface="+mj-lt"/>
                <a:ea typeface="+mj-ea"/>
                <a:cs typeface="+mj-cs"/>
              </a:defRPr>
            </a:lvl1pPr>
          </a:lstStyle>
          <a:p>
            <a:pPr algn="ctr"/>
            <a:r>
              <a:rPr lang="en-US" sz="6000" dirty="0">
                <a:solidFill>
                  <a:srgbClr val="C00000"/>
                </a:solidFill>
                <a:latin typeface="Jokerman" panose="04090605060D06020702" pitchFamily="82" charset="0"/>
              </a:rPr>
              <a:t>Welcome</a:t>
            </a:r>
            <a:r>
              <a:rPr lang="en-US" sz="4400" dirty="0">
                <a:solidFill>
                  <a:srgbClr val="C00000"/>
                </a:solidFill>
                <a:latin typeface="Jokerman" panose="04090605060D06020702" pitchFamily="82" charset="0"/>
              </a:rPr>
              <a:t> </a:t>
            </a:r>
          </a:p>
          <a:p>
            <a:pPr algn="ctr"/>
            <a:r>
              <a:rPr lang="en-US" sz="2800" dirty="0">
                <a:solidFill>
                  <a:srgbClr val="C00000"/>
                </a:solidFill>
                <a:latin typeface="Jokerman" panose="04090605060D06020702" pitchFamily="82" charset="0"/>
              </a:rPr>
              <a:t>to</a:t>
            </a:r>
            <a:r>
              <a:rPr lang="en-US" sz="4400" dirty="0">
                <a:solidFill>
                  <a:srgbClr val="3366CC"/>
                </a:solidFill>
                <a:latin typeface="Corbel" panose="020B0503020204020204" pitchFamily="34" charset="0"/>
              </a:rPr>
              <a:t> </a:t>
            </a:r>
          </a:p>
        </p:txBody>
      </p:sp>
      <p:sp>
        <p:nvSpPr>
          <p:cNvPr id="8" name="TextBox 7">
            <a:extLst>
              <a:ext uri="{FF2B5EF4-FFF2-40B4-BE49-F238E27FC236}">
                <a16:creationId xmlns:a16="http://schemas.microsoft.com/office/drawing/2014/main" id="{A43B4584-EEC2-4EB7-B088-1D4D88648138}"/>
              </a:ext>
            </a:extLst>
          </p:cNvPr>
          <p:cNvSpPr txBox="1"/>
          <p:nvPr/>
        </p:nvSpPr>
        <p:spPr>
          <a:xfrm>
            <a:off x="3065775" y="2603531"/>
            <a:ext cx="6108700" cy="2716128"/>
          </a:xfrm>
          <a:prstGeom prst="rect">
            <a:avLst/>
          </a:prstGeom>
          <a:noFill/>
        </p:spPr>
        <p:txBody>
          <a:bodyPr wrap="square" rtlCol="0">
            <a:spAutoFit/>
          </a:bodyPr>
          <a:lstStyle/>
          <a:p>
            <a:pPr algn="ctr"/>
            <a:r>
              <a:rPr lang="en-US" sz="4000" b="1" dirty="0">
                <a:solidFill>
                  <a:srgbClr val="3366CC"/>
                </a:solidFill>
                <a:latin typeface="Corbel" panose="020B0503020204020204" pitchFamily="34" charset="0"/>
              </a:rPr>
              <a:t>NJ Family Success Centers</a:t>
            </a:r>
          </a:p>
          <a:p>
            <a:pPr algn="ctr"/>
            <a:r>
              <a:rPr lang="en-US" sz="4000" b="1" dirty="0">
                <a:solidFill>
                  <a:srgbClr val="3366CC"/>
                </a:solidFill>
                <a:latin typeface="Corbel" panose="020B0503020204020204" pitchFamily="34" charset="0"/>
              </a:rPr>
              <a:t>Session 4</a:t>
            </a:r>
          </a:p>
          <a:p>
            <a:pPr algn="ctr"/>
            <a:r>
              <a:rPr lang="en-US" sz="4000" b="1" dirty="0">
                <a:solidFill>
                  <a:srgbClr val="C00000"/>
                </a:solidFill>
                <a:latin typeface="Corbel" panose="020B0503020204020204" pitchFamily="34" charset="0"/>
              </a:rPr>
              <a:t>Coordination </a:t>
            </a:r>
          </a:p>
          <a:p>
            <a:pPr algn="ctr"/>
            <a:endParaRPr lang="en-US" sz="1050" b="1" dirty="0">
              <a:solidFill>
                <a:srgbClr val="C00000"/>
              </a:solidFill>
              <a:latin typeface="Corbel" panose="020B0503020204020204" pitchFamily="34" charset="0"/>
            </a:endParaRPr>
          </a:p>
          <a:p>
            <a:pPr algn="ctr"/>
            <a:r>
              <a:rPr lang="en-US" sz="4000" b="1" dirty="0">
                <a:solidFill>
                  <a:srgbClr val="C00000"/>
                </a:solidFill>
                <a:latin typeface="Corbel" panose="020B0503020204020204" pitchFamily="34" charset="0"/>
              </a:rPr>
              <a:t>Connecting</a:t>
            </a:r>
          </a:p>
        </p:txBody>
      </p:sp>
      <p:sp>
        <p:nvSpPr>
          <p:cNvPr id="9" name="Slide Number Placeholder 8">
            <a:extLst>
              <a:ext uri="{FF2B5EF4-FFF2-40B4-BE49-F238E27FC236}">
                <a16:creationId xmlns:a16="http://schemas.microsoft.com/office/drawing/2014/main" id="{3B9649E9-74B5-48BE-A9EA-7D9E6F08A817}"/>
              </a:ext>
            </a:extLst>
          </p:cNvPr>
          <p:cNvSpPr>
            <a:spLocks noGrp="1"/>
          </p:cNvSpPr>
          <p:nvPr>
            <p:ph type="sldNum" sz="quarter" idx="12"/>
          </p:nvPr>
        </p:nvSpPr>
        <p:spPr/>
        <p:txBody>
          <a:bodyPr/>
          <a:lstStyle/>
          <a:p>
            <a:fld id="{18090C9F-5DCB-4435-87BE-0C7FF96518FE}" type="slidenum">
              <a:rPr lang="en-US" smtClean="0"/>
              <a:t>1</a:t>
            </a:fld>
            <a:endParaRPr lang="en-US"/>
          </a:p>
        </p:txBody>
      </p:sp>
      <p:pic>
        <p:nvPicPr>
          <p:cNvPr id="10" name="Picture 9">
            <a:extLst>
              <a:ext uri="{FF2B5EF4-FFF2-40B4-BE49-F238E27FC236}">
                <a16:creationId xmlns:a16="http://schemas.microsoft.com/office/drawing/2014/main" id="{C482B542-E4C2-4A57-9939-8D8E4FEDF7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96117"/>
            <a:ext cx="1618876" cy="395128"/>
          </a:xfrm>
          <a:prstGeom prst="rect">
            <a:avLst/>
          </a:prstGeom>
        </p:spPr>
      </p:pic>
      <p:cxnSp>
        <p:nvCxnSpPr>
          <p:cNvPr id="6" name="Straight Connector 5">
            <a:extLst>
              <a:ext uri="{FF2B5EF4-FFF2-40B4-BE49-F238E27FC236}">
                <a16:creationId xmlns:a16="http://schemas.microsoft.com/office/drawing/2014/main" id="{0C5441A7-79EC-4E48-9A91-7DD52364CBE0}"/>
              </a:ext>
            </a:extLst>
          </p:cNvPr>
          <p:cNvCxnSpPr/>
          <p:nvPr/>
        </p:nvCxnSpPr>
        <p:spPr>
          <a:xfrm>
            <a:off x="5435600" y="4571071"/>
            <a:ext cx="12573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12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05AF-C4B3-4E1D-8F4E-16F43FE753FC}"/>
              </a:ext>
            </a:extLst>
          </p:cNvPr>
          <p:cNvSpPr>
            <a:spLocks noGrp="1"/>
          </p:cNvSpPr>
          <p:nvPr>
            <p:ph type="title"/>
          </p:nvPr>
        </p:nvSpPr>
        <p:spPr>
          <a:xfrm>
            <a:off x="928914" y="360378"/>
            <a:ext cx="11642274" cy="1202412"/>
          </a:xfrm>
        </p:spPr>
        <p:txBody>
          <a:bodyPr/>
          <a:lstStyle/>
          <a:p>
            <a:r>
              <a:rPr lang="en-US" b="1" dirty="0">
                <a:solidFill>
                  <a:schemeClr val="accent1"/>
                </a:solidFill>
                <a:latin typeface="Corbel" panose="020B0503020204020204" pitchFamily="34" charset="0"/>
              </a:rPr>
              <a:t>What can be expected at any FSC?</a:t>
            </a:r>
          </a:p>
        </p:txBody>
      </p:sp>
      <p:graphicFrame>
        <p:nvGraphicFramePr>
          <p:cNvPr id="13" name="Content Placeholder 12">
            <a:extLst>
              <a:ext uri="{FF2B5EF4-FFF2-40B4-BE49-F238E27FC236}">
                <a16:creationId xmlns:a16="http://schemas.microsoft.com/office/drawing/2014/main" id="{4E837A96-6B8E-426A-803E-C8C33CB8184A}"/>
              </a:ext>
            </a:extLst>
          </p:cNvPr>
          <p:cNvGraphicFramePr>
            <a:graphicFrameLocks noGrp="1"/>
          </p:cNvGraphicFramePr>
          <p:nvPr>
            <p:ph idx="1"/>
            <p:extLst>
              <p:ext uri="{D42A27DB-BD31-4B8C-83A1-F6EECF244321}">
                <p14:modId xmlns:p14="http://schemas.microsoft.com/office/powerpoint/2010/main" val="1895371830"/>
              </p:ext>
            </p:extLst>
          </p:nvPr>
        </p:nvGraphicFramePr>
        <p:xfrm>
          <a:off x="1304883" y="672379"/>
          <a:ext cx="7766957" cy="61150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F884FAD-3ED8-475C-90D3-0619F4B98D52}"/>
              </a:ext>
            </a:extLst>
          </p:cNvPr>
          <p:cNvSpPr>
            <a:spLocks noGrp="1"/>
          </p:cNvSpPr>
          <p:nvPr>
            <p:ph type="sldNum" sz="quarter" idx="12"/>
          </p:nvPr>
        </p:nvSpPr>
        <p:spPr>
          <a:xfrm>
            <a:off x="9448800" y="6480175"/>
            <a:ext cx="2743200" cy="365125"/>
          </a:xfrm>
        </p:spPr>
        <p:txBody>
          <a:bodyPr/>
          <a:lstStyle/>
          <a:p>
            <a:fld id="{18090C9F-5DCB-4435-87BE-0C7FF96518FE}" type="slidenum">
              <a:rPr lang="en-US" smtClean="0"/>
              <a:t>10</a:t>
            </a:fld>
            <a:endParaRPr lang="en-US"/>
          </a:p>
        </p:txBody>
      </p:sp>
      <p:sp>
        <p:nvSpPr>
          <p:cNvPr id="14" name="TextBox 13">
            <a:extLst>
              <a:ext uri="{FF2B5EF4-FFF2-40B4-BE49-F238E27FC236}">
                <a16:creationId xmlns:a16="http://schemas.microsoft.com/office/drawing/2014/main" id="{82C0E310-EC6B-4948-BB62-CD965C8BE360}"/>
              </a:ext>
            </a:extLst>
          </p:cNvPr>
          <p:cNvSpPr txBox="1"/>
          <p:nvPr/>
        </p:nvSpPr>
        <p:spPr>
          <a:xfrm>
            <a:off x="9601441" y="1562790"/>
            <a:ext cx="753686" cy="4488873"/>
          </a:xfrm>
          <a:prstGeom prst="rect">
            <a:avLst/>
          </a:prstGeom>
          <a:gradFill>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gradFill>
          <a:effectLst>
            <a:glow rad="228600">
              <a:srgbClr val="FF0000">
                <a:alpha val="30000"/>
              </a:srgbClr>
            </a:glow>
            <a:outerShdw blurRad="76200" dir="18900000" sy="23000" kx="-1200000" algn="bl" rotWithShape="0">
              <a:prstClr val="black">
                <a:alpha val="20000"/>
              </a:prstClr>
            </a:outerShdw>
          </a:effectLst>
        </p:spPr>
        <p:txBody>
          <a:bodyPr vert="wordArtVert" wrap="square" tIns="0" bIns="0" rtlCol="0">
            <a:normAutofit fontScale="92500" lnSpcReduction="10000"/>
          </a:bodyPr>
          <a:lstStyle/>
          <a:p>
            <a:r>
              <a:rPr lang="en-US" sz="3600" b="1" dirty="0">
                <a:solidFill>
                  <a:srgbClr val="C00000"/>
                </a:solidFill>
                <a:latin typeface="Corbel" panose="020B0503020204020204" pitchFamily="34" charset="0"/>
              </a:rPr>
              <a:t>SUCCESS</a:t>
            </a:r>
          </a:p>
        </p:txBody>
      </p:sp>
    </p:spTree>
    <p:extLst>
      <p:ext uri="{BB962C8B-B14F-4D97-AF65-F5344CB8AC3E}">
        <p14:creationId xmlns:p14="http://schemas.microsoft.com/office/powerpoint/2010/main" val="38476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AB24-727C-4B56-AE96-5ABA2C4E85FF}"/>
              </a:ext>
            </a:extLst>
          </p:cNvPr>
          <p:cNvSpPr>
            <a:spLocks noGrp="1"/>
          </p:cNvSpPr>
          <p:nvPr>
            <p:ph type="title"/>
          </p:nvPr>
        </p:nvSpPr>
        <p:spPr>
          <a:xfrm>
            <a:off x="838200" y="365125"/>
            <a:ext cx="10515600" cy="1325563"/>
          </a:xfrm>
        </p:spPr>
        <p:txBody>
          <a:bodyPr>
            <a:normAutofit/>
          </a:bodyPr>
          <a:lstStyle/>
          <a:p>
            <a:r>
              <a:rPr lang="en-US" b="1" dirty="0">
                <a:solidFill>
                  <a:schemeClr val="accent1"/>
                </a:solidFill>
                <a:latin typeface="Corbel" panose="020B0503020204020204" pitchFamily="34" charset="0"/>
              </a:rPr>
              <a:t>Coordination – Expected Activities</a:t>
            </a:r>
          </a:p>
        </p:txBody>
      </p:sp>
      <p:sp>
        <p:nvSpPr>
          <p:cNvPr id="4" name="Slide Number Placeholder 3">
            <a:extLst>
              <a:ext uri="{FF2B5EF4-FFF2-40B4-BE49-F238E27FC236}">
                <a16:creationId xmlns:a16="http://schemas.microsoft.com/office/drawing/2014/main" id="{B354970F-51AF-4209-8E4D-9E4D487411DC}"/>
              </a:ext>
            </a:extLst>
          </p:cNvPr>
          <p:cNvSpPr>
            <a:spLocks noGrp="1"/>
          </p:cNvSpPr>
          <p:nvPr>
            <p:ph type="sldNum" sz="quarter" idx="12"/>
          </p:nvPr>
        </p:nvSpPr>
        <p:spPr>
          <a:xfrm>
            <a:off x="11313994" y="6492830"/>
            <a:ext cx="858672" cy="365125"/>
          </a:xfrm>
        </p:spPr>
        <p:txBody>
          <a:bodyPr>
            <a:normAutofit/>
          </a:bodyPr>
          <a:lstStyle/>
          <a:p>
            <a:pPr>
              <a:spcAft>
                <a:spcPts val="600"/>
              </a:spcAft>
            </a:pPr>
            <a:fld id="{18090C9F-5DCB-4435-87BE-0C7FF96518FE}" type="slidenum">
              <a:rPr lang="en-US" smtClean="0"/>
              <a:pPr>
                <a:spcAft>
                  <a:spcPts val="600"/>
                </a:spcAft>
              </a:pPr>
              <a:t>11</a:t>
            </a:fld>
            <a:endParaRPr lang="en-US" dirty="0"/>
          </a:p>
        </p:txBody>
      </p:sp>
      <p:graphicFrame>
        <p:nvGraphicFramePr>
          <p:cNvPr id="7" name="Content Placeholder 2">
            <a:extLst>
              <a:ext uri="{FF2B5EF4-FFF2-40B4-BE49-F238E27FC236}">
                <a16:creationId xmlns:a16="http://schemas.microsoft.com/office/drawing/2014/main" id="{7EBBA439-1ABB-426A-AA87-C6BB3455A4BF}"/>
              </a:ext>
            </a:extLst>
          </p:cNvPr>
          <p:cNvGraphicFramePr>
            <a:graphicFrameLocks noGrp="1"/>
          </p:cNvGraphicFramePr>
          <p:nvPr>
            <p:ph idx="1"/>
            <p:extLst>
              <p:ext uri="{D42A27DB-BD31-4B8C-83A1-F6EECF244321}">
                <p14:modId xmlns:p14="http://schemas.microsoft.com/office/powerpoint/2010/main" val="1973497435"/>
              </p:ext>
            </p:extLst>
          </p:nvPr>
        </p:nvGraphicFramePr>
        <p:xfrm>
          <a:off x="1022350" y="1690688"/>
          <a:ext cx="10147300" cy="4156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a:extLst>
              <a:ext uri="{FF2B5EF4-FFF2-40B4-BE49-F238E27FC236}">
                <a16:creationId xmlns:a16="http://schemas.microsoft.com/office/drawing/2014/main" id="{62209FE3-76B6-47AD-997E-DF5272CE165D}"/>
              </a:ext>
            </a:extLst>
          </p:cNvPr>
          <p:cNvCxnSpPr>
            <a:cxnSpLocks/>
          </p:cNvCxnSpPr>
          <p:nvPr/>
        </p:nvCxnSpPr>
        <p:spPr>
          <a:xfrm>
            <a:off x="1022350" y="1282700"/>
            <a:ext cx="304165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53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05AF-C4B3-4E1D-8F4E-16F43FE753FC}"/>
              </a:ext>
            </a:extLst>
          </p:cNvPr>
          <p:cNvSpPr>
            <a:spLocks noGrp="1"/>
          </p:cNvSpPr>
          <p:nvPr>
            <p:ph type="title"/>
          </p:nvPr>
        </p:nvSpPr>
        <p:spPr>
          <a:xfrm>
            <a:off x="903514" y="407146"/>
            <a:ext cx="9802586" cy="1202412"/>
          </a:xfrm>
        </p:spPr>
        <p:txBody>
          <a:bodyPr/>
          <a:lstStyle/>
          <a:p>
            <a:r>
              <a:rPr lang="en-US" b="1" dirty="0">
                <a:solidFill>
                  <a:schemeClr val="accent1"/>
                </a:solidFill>
                <a:latin typeface="Corbel" panose="020B0503020204020204" pitchFamily="34" charset="0"/>
              </a:rPr>
              <a:t>What are the Indicators?</a:t>
            </a:r>
          </a:p>
        </p:txBody>
      </p:sp>
      <p:graphicFrame>
        <p:nvGraphicFramePr>
          <p:cNvPr id="13" name="Content Placeholder 12">
            <a:extLst>
              <a:ext uri="{FF2B5EF4-FFF2-40B4-BE49-F238E27FC236}">
                <a16:creationId xmlns:a16="http://schemas.microsoft.com/office/drawing/2014/main" id="{4E837A96-6B8E-426A-803E-C8C33CB8184A}"/>
              </a:ext>
            </a:extLst>
          </p:cNvPr>
          <p:cNvGraphicFramePr>
            <a:graphicFrameLocks noGrp="1"/>
          </p:cNvGraphicFramePr>
          <p:nvPr>
            <p:ph idx="1"/>
            <p:extLst>
              <p:ext uri="{D42A27DB-BD31-4B8C-83A1-F6EECF244321}">
                <p14:modId xmlns:p14="http://schemas.microsoft.com/office/powerpoint/2010/main" val="409172211"/>
              </p:ext>
            </p:extLst>
          </p:nvPr>
        </p:nvGraphicFramePr>
        <p:xfrm>
          <a:off x="1133633" y="1219201"/>
          <a:ext cx="7766957" cy="483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F884FAD-3ED8-475C-90D3-0619F4B98D52}"/>
              </a:ext>
            </a:extLst>
          </p:cNvPr>
          <p:cNvSpPr>
            <a:spLocks noGrp="1"/>
          </p:cNvSpPr>
          <p:nvPr>
            <p:ph type="sldNum" sz="quarter" idx="12"/>
          </p:nvPr>
        </p:nvSpPr>
        <p:spPr>
          <a:xfrm>
            <a:off x="9448800" y="6480175"/>
            <a:ext cx="2743200" cy="365125"/>
          </a:xfrm>
        </p:spPr>
        <p:txBody>
          <a:bodyPr/>
          <a:lstStyle/>
          <a:p>
            <a:fld id="{18090C9F-5DCB-4435-87BE-0C7FF96518FE}" type="slidenum">
              <a:rPr lang="en-US" smtClean="0"/>
              <a:t>12</a:t>
            </a:fld>
            <a:endParaRPr lang="en-US"/>
          </a:p>
        </p:txBody>
      </p:sp>
      <p:sp>
        <p:nvSpPr>
          <p:cNvPr id="14" name="TextBox 13">
            <a:extLst>
              <a:ext uri="{FF2B5EF4-FFF2-40B4-BE49-F238E27FC236}">
                <a16:creationId xmlns:a16="http://schemas.microsoft.com/office/drawing/2014/main" id="{82C0E310-EC6B-4948-BB62-CD965C8BE360}"/>
              </a:ext>
            </a:extLst>
          </p:cNvPr>
          <p:cNvSpPr txBox="1"/>
          <p:nvPr/>
        </p:nvSpPr>
        <p:spPr>
          <a:xfrm>
            <a:off x="9355979" y="1360775"/>
            <a:ext cx="753686" cy="4488873"/>
          </a:xfrm>
          <a:prstGeom prst="rect">
            <a:avLst/>
          </a:prstGeom>
          <a:gradFill>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gradFill>
          <a:effectLst>
            <a:glow rad="228600">
              <a:srgbClr val="FF0000">
                <a:alpha val="30000"/>
              </a:srgbClr>
            </a:glow>
            <a:outerShdw blurRad="76200" dir="18900000" sy="23000" kx="-1200000" algn="bl" rotWithShape="0">
              <a:prstClr val="black">
                <a:alpha val="20000"/>
              </a:prstClr>
            </a:outerShdw>
          </a:effectLst>
        </p:spPr>
        <p:txBody>
          <a:bodyPr vert="wordArtVert" wrap="square" tIns="0" bIns="0" rtlCol="0">
            <a:normAutofit fontScale="92500" lnSpcReduction="10000"/>
          </a:bodyPr>
          <a:lstStyle/>
          <a:p>
            <a:r>
              <a:rPr lang="en-US" sz="3600" b="1" dirty="0">
                <a:solidFill>
                  <a:srgbClr val="C00000"/>
                </a:solidFill>
                <a:latin typeface="Corbel" panose="020B0503020204020204" pitchFamily="34" charset="0"/>
              </a:rPr>
              <a:t>SUCCESS</a:t>
            </a:r>
          </a:p>
        </p:txBody>
      </p:sp>
    </p:spTree>
    <p:extLst>
      <p:ext uri="{BB962C8B-B14F-4D97-AF65-F5344CB8AC3E}">
        <p14:creationId xmlns:p14="http://schemas.microsoft.com/office/powerpoint/2010/main" val="268768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AB24-727C-4B56-AE96-5ABA2C4E85FF}"/>
              </a:ext>
            </a:extLst>
          </p:cNvPr>
          <p:cNvSpPr>
            <a:spLocks noGrp="1"/>
          </p:cNvSpPr>
          <p:nvPr>
            <p:ph type="title"/>
          </p:nvPr>
        </p:nvSpPr>
        <p:spPr>
          <a:xfrm>
            <a:off x="558800" y="365125"/>
            <a:ext cx="11633200" cy="1325563"/>
          </a:xfrm>
        </p:spPr>
        <p:txBody>
          <a:bodyPr>
            <a:normAutofit/>
          </a:bodyPr>
          <a:lstStyle/>
          <a:p>
            <a:r>
              <a:rPr lang="en-US" b="1" dirty="0">
                <a:solidFill>
                  <a:schemeClr val="accent1"/>
                </a:solidFill>
                <a:latin typeface="Corbel" panose="020B0503020204020204" pitchFamily="34" charset="0"/>
              </a:rPr>
              <a:t>Coordination - Prioritized Behavioral Indicators</a:t>
            </a:r>
          </a:p>
        </p:txBody>
      </p:sp>
      <p:sp>
        <p:nvSpPr>
          <p:cNvPr id="4" name="Slide Number Placeholder 3">
            <a:extLst>
              <a:ext uri="{FF2B5EF4-FFF2-40B4-BE49-F238E27FC236}">
                <a16:creationId xmlns:a16="http://schemas.microsoft.com/office/drawing/2014/main" id="{B354970F-51AF-4209-8E4D-9E4D487411DC}"/>
              </a:ext>
            </a:extLst>
          </p:cNvPr>
          <p:cNvSpPr>
            <a:spLocks noGrp="1"/>
          </p:cNvSpPr>
          <p:nvPr>
            <p:ph type="sldNum" sz="quarter" idx="12"/>
          </p:nvPr>
        </p:nvSpPr>
        <p:spPr>
          <a:xfrm>
            <a:off x="11449524" y="6492875"/>
            <a:ext cx="74247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090C9F-5DCB-4435-87BE-0C7FF9651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53BF5E8-A5C2-40B4-AD20-B64EA5E1F3CC}"/>
              </a:ext>
            </a:extLst>
          </p:cNvPr>
          <p:cNvCxnSpPr>
            <a:cxnSpLocks/>
          </p:cNvCxnSpPr>
          <p:nvPr/>
        </p:nvCxnSpPr>
        <p:spPr>
          <a:xfrm>
            <a:off x="668883" y="1235114"/>
            <a:ext cx="312841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08DCD5B2-25F8-4694-8120-9258BE68EC72}"/>
              </a:ext>
            </a:extLst>
          </p:cNvPr>
          <p:cNvSpPr>
            <a:spLocks noGrp="1"/>
          </p:cNvSpPr>
          <p:nvPr>
            <p:ph idx="1"/>
          </p:nvPr>
        </p:nvSpPr>
        <p:spPr>
          <a:xfrm>
            <a:off x="1193800" y="1235114"/>
            <a:ext cx="10883900" cy="4978359"/>
          </a:xfrm>
        </p:spPr>
        <p:txBody>
          <a:bodyPr>
            <a:noAutofit/>
          </a:bodyPr>
          <a:lstStyle/>
          <a:p>
            <a:pPr marL="514350" lvl="0" indent="-514350">
              <a:lnSpc>
                <a:spcPct val="100000"/>
              </a:lnSpc>
              <a:spcBef>
                <a:spcPts val="0"/>
              </a:spcBef>
              <a:buFont typeface="+mj-lt"/>
              <a:buAutoNum type="arabicPeriod"/>
            </a:pPr>
            <a:r>
              <a:rPr lang="en-US" sz="2000" dirty="0">
                <a:latin typeface="Corbel" panose="020B0503020204020204" pitchFamily="34" charset="0"/>
              </a:rPr>
              <a:t>Demonstrates understanding of community and FSC needs </a:t>
            </a:r>
          </a:p>
          <a:p>
            <a:pPr marL="514350" lvl="0" indent="-514350">
              <a:lnSpc>
                <a:spcPct val="100000"/>
              </a:lnSpc>
              <a:spcBef>
                <a:spcPts val="0"/>
              </a:spcBef>
              <a:buFont typeface="+mj-lt"/>
              <a:buAutoNum type="arabicPeriod"/>
            </a:pPr>
            <a:r>
              <a:rPr lang="en-US" sz="2000" dirty="0">
                <a:latin typeface="Corbel" panose="020B0503020204020204" pitchFamily="34" charset="0"/>
              </a:rPr>
              <a:t>Institutes and follows a process to Identify prospective FSC opportunities that require volunteer support ahead of time</a:t>
            </a:r>
          </a:p>
          <a:p>
            <a:pPr marL="514350" lvl="0" indent="-514350">
              <a:lnSpc>
                <a:spcPct val="100000"/>
              </a:lnSpc>
              <a:spcBef>
                <a:spcPts val="0"/>
              </a:spcBef>
              <a:buFont typeface="+mj-lt"/>
              <a:buAutoNum type="arabicPeriod"/>
            </a:pPr>
            <a:r>
              <a:rPr lang="en-US" sz="2000" dirty="0">
                <a:latin typeface="Corbel" panose="020B0503020204020204" pitchFamily="34" charset="0"/>
              </a:rPr>
              <a:t>Creates opportunities that require volunteer support where one does not already exist</a:t>
            </a:r>
          </a:p>
          <a:p>
            <a:pPr marL="514350" lvl="0" indent="-514350">
              <a:lnSpc>
                <a:spcPct val="100000"/>
              </a:lnSpc>
              <a:spcBef>
                <a:spcPts val="0"/>
              </a:spcBef>
              <a:buFont typeface="+mj-lt"/>
              <a:buAutoNum type="arabicPeriod"/>
            </a:pPr>
            <a:r>
              <a:rPr lang="en-US" sz="2000" dirty="0">
                <a:latin typeface="Corbel" panose="020B0503020204020204" pitchFamily="34" charset="0"/>
              </a:rPr>
              <a:t>Creates a broad spectrum of opportunities that utilize a wide array of volunteering skills for different audience types, or varied activity types </a:t>
            </a:r>
          </a:p>
          <a:p>
            <a:pPr marL="514350" lvl="0" indent="-514350">
              <a:lnSpc>
                <a:spcPct val="100000"/>
              </a:lnSpc>
              <a:spcBef>
                <a:spcPts val="0"/>
              </a:spcBef>
              <a:buFont typeface="+mj-lt"/>
              <a:buAutoNum type="arabicPeriod"/>
            </a:pPr>
            <a:r>
              <a:rPr lang="en-US" sz="2000" dirty="0">
                <a:latin typeface="Corbel" panose="020B0503020204020204" pitchFamily="34" charset="0"/>
              </a:rPr>
              <a:t>Asks families about their interest in volunteering </a:t>
            </a:r>
          </a:p>
          <a:p>
            <a:pPr marL="514350" lvl="0" indent="-514350">
              <a:lnSpc>
                <a:spcPct val="100000"/>
              </a:lnSpc>
              <a:spcBef>
                <a:spcPts val="0"/>
              </a:spcBef>
              <a:buFont typeface="+mj-lt"/>
              <a:buAutoNum type="arabicPeriod"/>
            </a:pPr>
            <a:r>
              <a:rPr lang="en-US" sz="2000" dirty="0">
                <a:latin typeface="Corbel" panose="020B0503020204020204" pitchFamily="34" charset="0"/>
              </a:rPr>
              <a:t>Considers and offers a value proposition to match FSC needs with interest of prospective volunteer</a:t>
            </a:r>
          </a:p>
          <a:p>
            <a:pPr marL="514350" lvl="0" indent="-514350">
              <a:lnSpc>
                <a:spcPct val="100000"/>
              </a:lnSpc>
              <a:spcBef>
                <a:spcPts val="0"/>
              </a:spcBef>
              <a:buFont typeface="+mj-lt"/>
              <a:buAutoNum type="arabicPeriod"/>
            </a:pPr>
            <a:r>
              <a:rPr lang="en-US" sz="2000" dirty="0">
                <a:latin typeface="Corbel" panose="020B0503020204020204" pitchFamily="34" charset="0"/>
              </a:rPr>
              <a:t>Creates a process to revisit prospective volunteers</a:t>
            </a:r>
          </a:p>
          <a:p>
            <a:pPr marL="514350" lvl="0" indent="-514350">
              <a:lnSpc>
                <a:spcPct val="100000"/>
              </a:lnSpc>
              <a:spcBef>
                <a:spcPts val="0"/>
              </a:spcBef>
              <a:buFont typeface="+mj-lt"/>
              <a:buAutoNum type="arabicPeriod"/>
            </a:pPr>
            <a:r>
              <a:rPr lang="en-US" sz="2000" dirty="0">
                <a:latin typeface="Corbel" panose="020B0503020204020204" pitchFamily="34" charset="0"/>
              </a:rPr>
              <a:t>Utilizes the information about a member’s unique interests and motivators to revisit a previously undecided member, when new information matching that member’s interest is available</a:t>
            </a:r>
          </a:p>
          <a:p>
            <a:pPr marL="514350" lvl="0" indent="-514350">
              <a:lnSpc>
                <a:spcPct val="100000"/>
              </a:lnSpc>
              <a:spcBef>
                <a:spcPts val="0"/>
              </a:spcBef>
              <a:buFont typeface="+mj-lt"/>
              <a:buAutoNum type="arabicPeriod"/>
            </a:pPr>
            <a:r>
              <a:rPr lang="en-US" sz="2000" dirty="0">
                <a:latin typeface="Corbel" panose="020B0503020204020204" pitchFamily="34" charset="0"/>
              </a:rPr>
              <a:t>Demonstrates understanding of vetting by applying a vetting policy</a:t>
            </a:r>
          </a:p>
          <a:p>
            <a:pPr marL="514350" lvl="0" indent="-514350">
              <a:lnSpc>
                <a:spcPct val="100000"/>
              </a:lnSpc>
              <a:spcBef>
                <a:spcPts val="0"/>
              </a:spcBef>
              <a:buFont typeface="+mj-lt"/>
              <a:buAutoNum type="arabicPeriod"/>
            </a:pPr>
            <a:r>
              <a:rPr lang="en-US" sz="2000" dirty="0">
                <a:latin typeface="Corbel" panose="020B0503020204020204" pitchFamily="34" charset="0"/>
              </a:rPr>
              <a:t>Reviews a potential volunteer’s profile for eligibility as per vetting policy </a:t>
            </a:r>
          </a:p>
          <a:p>
            <a:pPr marL="514350" lvl="0" indent="-514350">
              <a:lnSpc>
                <a:spcPct val="100000"/>
              </a:lnSpc>
              <a:spcBef>
                <a:spcPts val="0"/>
              </a:spcBef>
              <a:buFont typeface="+mj-lt"/>
              <a:buAutoNum type="arabicPeriod"/>
            </a:pPr>
            <a:r>
              <a:rPr lang="en-US" sz="2000" dirty="0">
                <a:latin typeface="Corbel" panose="020B0503020204020204" pitchFamily="34" charset="0"/>
              </a:rPr>
              <a:t>Recruits and selects volunteers representing different groups associated with the FSC, such as, families, individuals, partners, and sector leaders</a:t>
            </a:r>
          </a:p>
          <a:p>
            <a:pPr marL="514350" indent="-514350">
              <a:lnSpc>
                <a:spcPct val="100000"/>
              </a:lnSpc>
              <a:spcBef>
                <a:spcPts val="0"/>
              </a:spcBef>
              <a:buFont typeface="+mj-lt"/>
              <a:buAutoNum type="arabicPeriod"/>
            </a:pPr>
            <a:r>
              <a:rPr lang="en-US" sz="2000" dirty="0">
                <a:latin typeface="Corbel" panose="020B0503020204020204" pitchFamily="34" charset="0"/>
              </a:rPr>
              <a:t>Communicates expectations of volunteer role to the selected individual(s)</a:t>
            </a:r>
          </a:p>
        </p:txBody>
      </p:sp>
    </p:spTree>
    <p:extLst>
      <p:ext uri="{BB962C8B-B14F-4D97-AF65-F5344CB8AC3E}">
        <p14:creationId xmlns:p14="http://schemas.microsoft.com/office/powerpoint/2010/main" val="429068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DA1-5682-41D1-9E48-E4E1060B8218}"/>
              </a:ext>
            </a:extLst>
          </p:cNvPr>
          <p:cNvSpPr>
            <a:spLocks noGrp="1"/>
          </p:cNvSpPr>
          <p:nvPr>
            <p:ph type="title"/>
          </p:nvPr>
        </p:nvSpPr>
        <p:spPr>
          <a:xfrm>
            <a:off x="599943" y="237382"/>
            <a:ext cx="4233314" cy="1304816"/>
          </a:xfrm>
        </p:spPr>
        <p:txBody>
          <a:bodyPr>
            <a:normAutofit/>
          </a:bodyPr>
          <a:lstStyle/>
          <a:p>
            <a:r>
              <a:rPr lang="en-US" sz="4000" b="1" dirty="0">
                <a:solidFill>
                  <a:schemeClr val="accent1"/>
                </a:solidFill>
                <a:latin typeface="Corbel" panose="020B0503020204020204" pitchFamily="34" charset="0"/>
              </a:rPr>
              <a:t>Deconstructing Coordination</a:t>
            </a:r>
            <a:endParaRPr lang="en-US" sz="3700" dirty="0"/>
          </a:p>
        </p:txBody>
      </p:sp>
      <p:sp>
        <p:nvSpPr>
          <p:cNvPr id="10" name="Content Placeholder 9">
            <a:extLst>
              <a:ext uri="{FF2B5EF4-FFF2-40B4-BE49-F238E27FC236}">
                <a16:creationId xmlns:a16="http://schemas.microsoft.com/office/drawing/2014/main" id="{BE0BECBF-824A-47F8-BB1D-CFEFB0B2D6AB}"/>
              </a:ext>
            </a:extLst>
          </p:cNvPr>
          <p:cNvSpPr>
            <a:spLocks noGrp="1"/>
          </p:cNvSpPr>
          <p:nvPr>
            <p:ph idx="1"/>
          </p:nvPr>
        </p:nvSpPr>
        <p:spPr>
          <a:xfrm>
            <a:off x="988839" y="1709759"/>
            <a:ext cx="3844418" cy="3785419"/>
          </a:xfrm>
        </p:spPr>
        <p:txBody>
          <a:bodyPr>
            <a:noAutofit/>
          </a:bodyPr>
          <a:lstStyle/>
          <a:p>
            <a:pPr>
              <a:buClr>
                <a:schemeClr val="accent1"/>
              </a:buClr>
            </a:pPr>
            <a:r>
              <a:rPr lang="en-US" sz="2600" dirty="0">
                <a:latin typeface="Corbel" panose="020B0503020204020204" pitchFamily="34" charset="0"/>
              </a:rPr>
              <a:t>Coordination in practice</a:t>
            </a:r>
          </a:p>
          <a:p>
            <a:pPr>
              <a:buClr>
                <a:schemeClr val="accent1"/>
              </a:buClr>
            </a:pPr>
            <a:r>
              <a:rPr lang="en-US" sz="2600" dirty="0">
                <a:latin typeface="Corbel" panose="020B0503020204020204" pitchFamily="34" charset="0"/>
              </a:rPr>
              <a:t>Top performing behavioral indicators - Family and community partner perspective </a:t>
            </a:r>
          </a:p>
          <a:p>
            <a:pPr>
              <a:buClr>
                <a:schemeClr val="accent1"/>
              </a:buClr>
            </a:pPr>
            <a:r>
              <a:rPr lang="en-US" sz="2600" dirty="0">
                <a:latin typeface="Corbel" panose="020B0503020204020204" pitchFamily="34" charset="0"/>
              </a:rPr>
              <a:t>What needs to change - Internal perspective</a:t>
            </a:r>
          </a:p>
          <a:p>
            <a:pPr>
              <a:buClr>
                <a:schemeClr val="accent1"/>
              </a:buClr>
            </a:pPr>
            <a:r>
              <a:rPr lang="en-US" sz="2600" dirty="0">
                <a:latin typeface="Corbel" panose="020B0503020204020204" pitchFamily="34" charset="0"/>
              </a:rPr>
              <a:t>Contributing factors  influencing above choices</a:t>
            </a:r>
          </a:p>
        </p:txBody>
      </p:sp>
      <p:pic>
        <p:nvPicPr>
          <p:cNvPr id="6" name="Content Placeholder 5" descr="A close up of a bicycle&#10;&#10;Description automatically generated">
            <a:extLst>
              <a:ext uri="{FF2B5EF4-FFF2-40B4-BE49-F238E27FC236}">
                <a16:creationId xmlns:a16="http://schemas.microsoft.com/office/drawing/2014/main" id="{9C03B31C-D7FC-468D-A9DF-7CB6979A6B5C}"/>
              </a:ext>
            </a:extLst>
          </p:cNvPr>
          <p:cNvPicPr>
            <a:picLocks noChangeAspect="1"/>
          </p:cNvPicPr>
          <p:nvPr/>
        </p:nvPicPr>
        <p:blipFill rotWithShape="1">
          <a:blip r:embed="rId3">
            <a:extLst>
              <a:ext uri="{28A0092B-C50C-407E-A947-70E740481C1C}">
                <a14:useLocalDpi xmlns:a14="http://schemas.microsoft.com/office/drawing/2010/main" val="0"/>
              </a:ext>
            </a:extLst>
          </a:blip>
          <a:srcRect l="9368" r="16844" b="2"/>
          <a:stretch/>
        </p:blipFill>
        <p:spPr>
          <a:xfrm>
            <a:off x="4980214" y="10"/>
            <a:ext cx="7211786" cy="6857990"/>
          </a:xfrm>
          <a:prstGeom prst="rect">
            <a:avLst/>
          </a:prstGeom>
          <a:effectLst/>
        </p:spPr>
      </p:pic>
      <p:sp>
        <p:nvSpPr>
          <p:cNvPr id="4" name="Slide Number Placeholder 3">
            <a:extLst>
              <a:ext uri="{FF2B5EF4-FFF2-40B4-BE49-F238E27FC236}">
                <a16:creationId xmlns:a16="http://schemas.microsoft.com/office/drawing/2014/main" id="{AAEBF677-41B4-4BB3-865D-433A3D73007D}"/>
              </a:ext>
            </a:extLst>
          </p:cNvPr>
          <p:cNvSpPr>
            <a:spLocks noGrp="1"/>
          </p:cNvSpPr>
          <p:nvPr>
            <p:ph type="sldNum" sz="quarter" idx="12"/>
          </p:nvPr>
        </p:nvSpPr>
        <p:spPr>
          <a:xfrm>
            <a:off x="10853928" y="6356350"/>
            <a:ext cx="685800" cy="365125"/>
          </a:xfrm>
          <a:prstGeom prst="ellipse">
            <a:avLst/>
          </a:prstGeom>
        </p:spPr>
        <p:txBody>
          <a:bodyPr>
            <a:normAutofit/>
          </a:bodyPr>
          <a:lstStyle/>
          <a:p>
            <a:pPr algn="l">
              <a:lnSpc>
                <a:spcPct val="90000"/>
              </a:lnSpc>
              <a:spcAft>
                <a:spcPts val="600"/>
              </a:spcAft>
            </a:pPr>
            <a:fld id="{18090C9F-5DCB-4435-87BE-0C7FF96518FE}" type="slidenum">
              <a:rPr lang="en-US">
                <a:solidFill>
                  <a:srgbClr val="FFFFFF"/>
                </a:solidFill>
              </a:rPr>
              <a:pPr algn="l">
                <a:lnSpc>
                  <a:spcPct val="90000"/>
                </a:lnSpc>
                <a:spcAft>
                  <a:spcPts val="600"/>
                </a:spcAft>
              </a:pPr>
              <a:t>14</a:t>
            </a:fld>
            <a:endParaRPr lang="en-US">
              <a:solidFill>
                <a:srgbClr val="FFFFFF"/>
              </a:solidFill>
            </a:endParaRPr>
          </a:p>
        </p:txBody>
      </p:sp>
      <p:cxnSp>
        <p:nvCxnSpPr>
          <p:cNvPr id="7" name="Straight Connector 6">
            <a:extLst>
              <a:ext uri="{FF2B5EF4-FFF2-40B4-BE49-F238E27FC236}">
                <a16:creationId xmlns:a16="http://schemas.microsoft.com/office/drawing/2014/main" id="{3D56652D-CF4C-41A5-B0CE-2A0964426A2E}"/>
              </a:ext>
            </a:extLst>
          </p:cNvPr>
          <p:cNvCxnSpPr>
            <a:cxnSpLocks/>
          </p:cNvCxnSpPr>
          <p:nvPr/>
        </p:nvCxnSpPr>
        <p:spPr>
          <a:xfrm>
            <a:off x="709684" y="1362822"/>
            <a:ext cx="2838734"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7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1">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F7279517-8D20-4D6A-87D0-4B74AB7E8557}"/>
              </a:ext>
            </a:extLst>
          </p:cNvPr>
          <p:cNvSpPr>
            <a:spLocks noGrp="1"/>
          </p:cNvSpPr>
          <p:nvPr>
            <p:ph type="title"/>
          </p:nvPr>
        </p:nvSpPr>
        <p:spPr>
          <a:xfrm>
            <a:off x="6585882" y="4267832"/>
            <a:ext cx="4805996" cy="1401448"/>
          </a:xfrm>
        </p:spPr>
        <p:txBody>
          <a:bodyPr vert="horz" lIns="91440" tIns="45720" rIns="91440" bIns="45720" rtlCol="0" anchor="t">
            <a:normAutofit/>
          </a:bodyPr>
          <a:lstStyle/>
          <a:p>
            <a:pPr algn="ctr"/>
            <a:r>
              <a:rPr lang="en-US" sz="3800" b="1" dirty="0">
                <a:solidFill>
                  <a:schemeClr val="accent1"/>
                </a:solidFill>
                <a:latin typeface="Corbel" panose="020B0503020204020204" pitchFamily="34" charset="0"/>
              </a:rPr>
              <a:t>Explore</a:t>
            </a:r>
            <a:r>
              <a:rPr lang="en-US" b="1" dirty="0">
                <a:solidFill>
                  <a:srgbClr val="000000"/>
                </a:solidFill>
              </a:rPr>
              <a:t> </a:t>
            </a:r>
            <a:r>
              <a:rPr lang="en-US" b="1" dirty="0">
                <a:solidFill>
                  <a:srgbClr val="C00000"/>
                </a:solidFill>
                <a:latin typeface="Corbel" panose="020B0503020204020204" pitchFamily="34" charset="0"/>
              </a:rPr>
              <a:t>CONNECTING</a:t>
            </a:r>
          </a:p>
        </p:txBody>
      </p:sp>
      <p:sp>
        <p:nvSpPr>
          <p:cNvPr id="34"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erson that is standing in the grass&#10;&#10;Description automatically generated">
            <a:extLst>
              <a:ext uri="{FF2B5EF4-FFF2-40B4-BE49-F238E27FC236}">
                <a16:creationId xmlns:a16="http://schemas.microsoft.com/office/drawing/2014/main" id="{87FEE1E8-A46A-462A-9250-B001FF0E67DF}"/>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t="17867" r="-1" b="5319"/>
          <a:stretch/>
        </p:blipFill>
        <p:spPr>
          <a:xfrm>
            <a:off x="1" y="770037"/>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Slide Number Placeholder 3">
            <a:extLst>
              <a:ext uri="{FF2B5EF4-FFF2-40B4-BE49-F238E27FC236}">
                <a16:creationId xmlns:a16="http://schemas.microsoft.com/office/drawing/2014/main" id="{A3D27BC3-5292-4155-9801-2965FB3885FC}"/>
              </a:ext>
            </a:extLst>
          </p:cNvPr>
          <p:cNvSpPr>
            <a:spLocks noGrp="1"/>
          </p:cNvSpPr>
          <p:nvPr>
            <p:ph type="sldNum" sz="quarter" idx="12"/>
          </p:nvPr>
        </p:nvSpPr>
        <p:spPr>
          <a:xfrm>
            <a:off x="10825930" y="6223702"/>
            <a:ext cx="570728" cy="314067"/>
          </a:xfrm>
          <a:prstGeom prst="ellipse">
            <a:avLst/>
          </a:prstGeom>
        </p:spPr>
        <p:txBody>
          <a:bodyPr vert="horz" lIns="91440" tIns="45720" rIns="91440" bIns="45720" rtlCol="0" anchor="ctr">
            <a:noAutofit/>
          </a:bodyPr>
          <a:lstStyle/>
          <a:p>
            <a:pPr>
              <a:lnSpc>
                <a:spcPct val="90000"/>
              </a:lnSpc>
              <a:spcAft>
                <a:spcPts val="600"/>
              </a:spcAft>
              <a:defRPr/>
            </a:pPr>
            <a:fld id="{18090C9F-5DCB-4435-87BE-0C7FF96518FE}" type="slidenum">
              <a:rPr lang="en-US" sz="1400">
                <a:solidFill>
                  <a:srgbClr val="898989"/>
                </a:solidFill>
                <a:latin typeface="Calibri" panose="020F0502020204030204"/>
              </a:rPr>
              <a:pPr>
                <a:lnSpc>
                  <a:spcPct val="90000"/>
                </a:lnSpc>
                <a:spcAft>
                  <a:spcPts val="600"/>
                </a:spcAft>
                <a:defRPr/>
              </a:pPr>
              <a:t>15</a:t>
            </a:fld>
            <a:endParaRPr lang="en-US" sz="1400" dirty="0">
              <a:solidFill>
                <a:srgbClr val="898989"/>
              </a:solidFill>
              <a:latin typeface="Calibri" panose="020F0502020204030204"/>
            </a:endParaRPr>
          </a:p>
        </p:txBody>
      </p:sp>
      <p:cxnSp>
        <p:nvCxnSpPr>
          <p:cNvPr id="3" name="Straight Connector 2">
            <a:extLst>
              <a:ext uri="{FF2B5EF4-FFF2-40B4-BE49-F238E27FC236}">
                <a16:creationId xmlns:a16="http://schemas.microsoft.com/office/drawing/2014/main" id="{3989753B-A86E-4612-9F05-D7139D923F3F}"/>
              </a:ext>
            </a:extLst>
          </p:cNvPr>
          <p:cNvCxnSpPr>
            <a:cxnSpLocks/>
          </p:cNvCxnSpPr>
          <p:nvPr/>
        </p:nvCxnSpPr>
        <p:spPr>
          <a:xfrm>
            <a:off x="8583941" y="5480446"/>
            <a:ext cx="909189"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335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0EB33F-746D-4964-BE3C-6C858C7104C6}"/>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latin typeface="Corbel" panose="020B0503020204020204" pitchFamily="34" charset="0"/>
              </a:rPr>
              <a:t> Connecting</a:t>
            </a:r>
          </a:p>
        </p:txBody>
      </p:sp>
      <p:cxnSp>
        <p:nvCxnSpPr>
          <p:cNvPr id="26" name="Straight Connector 2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91CEA4A9-ECED-4EDF-A92E-253D6F88E9E0}"/>
              </a:ext>
            </a:extLst>
          </p:cNvPr>
          <p:cNvSpPr>
            <a:spLocks noGrp="1"/>
          </p:cNvSpPr>
          <p:nvPr>
            <p:ph idx="1"/>
          </p:nvPr>
        </p:nvSpPr>
        <p:spPr>
          <a:xfrm>
            <a:off x="4976031" y="320040"/>
            <a:ext cx="6894404" cy="6217920"/>
          </a:xfrm>
        </p:spPr>
        <p:txBody>
          <a:bodyPr anchor="ctr">
            <a:normAutofit/>
          </a:bodyPr>
          <a:lstStyle/>
          <a:p>
            <a:pPr marL="0" indent="0">
              <a:spcAft>
                <a:spcPts val="600"/>
              </a:spcAft>
              <a:buNone/>
            </a:pPr>
            <a:r>
              <a:rPr lang="en-US" dirty="0">
                <a:ea typeface="Arial" charset="0"/>
                <a:cs typeface="Arial" charset="0"/>
              </a:rPr>
              <a:t>FSCs provide referrals and linkages to external community resources that are identified with families and/or individual family members.</a:t>
            </a:r>
          </a:p>
          <a:p>
            <a:pPr marL="0" indent="0">
              <a:spcAft>
                <a:spcPts val="600"/>
              </a:spcAft>
              <a:buNone/>
            </a:pPr>
            <a:r>
              <a:rPr lang="en-US" dirty="0">
                <a:ea typeface="Arial" charset="0"/>
                <a:cs typeface="Arial" charset="0"/>
              </a:rPr>
              <a:t>Social supports must be integrated into a broad network of family services in order to meet the varying needs of families (Thompson, 2015).</a:t>
            </a:r>
          </a:p>
          <a:p>
            <a:pPr marL="0" indent="0">
              <a:spcAft>
                <a:spcPts val="600"/>
              </a:spcAft>
              <a:buNone/>
            </a:pPr>
            <a:r>
              <a:rPr lang="en-US" dirty="0">
                <a:ea typeface="Arial" charset="0"/>
                <a:cs typeface="Arial" charset="0"/>
              </a:rPr>
              <a:t>There is increased evidence that adequate social and material supports are necessary for children’s safety (Pelton, 2015; Thompson, 2015).</a:t>
            </a:r>
          </a:p>
        </p:txBody>
      </p:sp>
      <p:sp>
        <p:nvSpPr>
          <p:cNvPr id="4" name="Slide Number Placeholder 3">
            <a:extLst>
              <a:ext uri="{FF2B5EF4-FFF2-40B4-BE49-F238E27FC236}">
                <a16:creationId xmlns:a16="http://schemas.microsoft.com/office/drawing/2014/main" id="{AD2508B0-912F-41F8-8A4A-6BFF25C04E93}"/>
              </a:ext>
            </a:extLst>
          </p:cNvPr>
          <p:cNvSpPr>
            <a:spLocks noGrp="1"/>
          </p:cNvSpPr>
          <p:nvPr>
            <p:ph type="sldNum" sz="quarter" idx="12"/>
          </p:nvPr>
        </p:nvSpPr>
        <p:spPr>
          <a:xfrm>
            <a:off x="10571516" y="6033479"/>
            <a:ext cx="78228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090C9F-5DCB-4435-87BE-0C7FF96518FE}" type="slidenum">
              <a:rPr kumimoji="0" lang="en-US" sz="1050" b="0" i="0" u="none" strike="noStrike" kern="1200" cap="none" spc="0" normalizeH="0" baseline="0" noProof="0">
                <a:ln>
                  <a:noFill/>
                </a:ln>
                <a:solidFill>
                  <a:prstClr val="black">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050" b="0" i="0" u="none" strike="noStrike" kern="1200" cap="none" spc="0" normalizeH="0" baseline="0" noProof="0">
              <a:ln>
                <a:noFill/>
              </a:ln>
              <a:solidFill>
                <a:prstClr val="black">
                  <a:alpha val="80000"/>
                </a:prstClr>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33717D7-0987-4CB7-BB2C-6E01C59E799A}"/>
              </a:ext>
            </a:extLst>
          </p:cNvPr>
          <p:cNvSpPr/>
          <p:nvPr/>
        </p:nvSpPr>
        <p:spPr>
          <a:xfrm>
            <a:off x="11751109" y="6514068"/>
            <a:ext cx="34176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cxnSp>
        <p:nvCxnSpPr>
          <p:cNvPr id="8" name="Straight Connector 7">
            <a:extLst>
              <a:ext uri="{FF2B5EF4-FFF2-40B4-BE49-F238E27FC236}">
                <a16:creationId xmlns:a16="http://schemas.microsoft.com/office/drawing/2014/main" id="{79104E23-B6EB-45AF-945E-AA274BC9CD19}"/>
              </a:ext>
            </a:extLst>
          </p:cNvPr>
          <p:cNvCxnSpPr>
            <a:cxnSpLocks/>
          </p:cNvCxnSpPr>
          <p:nvPr/>
        </p:nvCxnSpPr>
        <p:spPr>
          <a:xfrm>
            <a:off x="1524000" y="3733715"/>
            <a:ext cx="313029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6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AB24-727C-4B56-AE96-5ABA2C4E85FF}"/>
              </a:ext>
            </a:extLst>
          </p:cNvPr>
          <p:cNvSpPr>
            <a:spLocks noGrp="1"/>
          </p:cNvSpPr>
          <p:nvPr>
            <p:ph type="title"/>
          </p:nvPr>
        </p:nvSpPr>
        <p:spPr>
          <a:xfrm>
            <a:off x="954206" y="533403"/>
            <a:ext cx="10515600" cy="1024523"/>
          </a:xfrm>
        </p:spPr>
        <p:txBody>
          <a:bodyPr>
            <a:normAutofit/>
          </a:bodyPr>
          <a:lstStyle/>
          <a:p>
            <a:r>
              <a:rPr lang="en-US" b="1" dirty="0">
                <a:solidFill>
                  <a:schemeClr val="accent1"/>
                </a:solidFill>
                <a:latin typeface="Corbel" panose="020B0503020204020204" pitchFamily="34" charset="0"/>
              </a:rPr>
              <a:t>Connecting - Expected</a:t>
            </a:r>
          </a:p>
        </p:txBody>
      </p:sp>
      <p:sp>
        <p:nvSpPr>
          <p:cNvPr id="4" name="Slide Number Placeholder 3">
            <a:extLst>
              <a:ext uri="{FF2B5EF4-FFF2-40B4-BE49-F238E27FC236}">
                <a16:creationId xmlns:a16="http://schemas.microsoft.com/office/drawing/2014/main" id="{B354970F-51AF-4209-8E4D-9E4D487411DC}"/>
              </a:ext>
            </a:extLst>
          </p:cNvPr>
          <p:cNvSpPr>
            <a:spLocks noGrp="1"/>
          </p:cNvSpPr>
          <p:nvPr>
            <p:ph type="sldNum" sz="quarter" idx="12"/>
          </p:nvPr>
        </p:nvSpPr>
        <p:spPr>
          <a:xfrm>
            <a:off x="11469806" y="6492875"/>
            <a:ext cx="722194"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090C9F-5DCB-4435-87BE-0C7FF9651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7" name="Content Placeholder 2">
            <a:extLst>
              <a:ext uri="{FF2B5EF4-FFF2-40B4-BE49-F238E27FC236}">
                <a16:creationId xmlns:a16="http://schemas.microsoft.com/office/drawing/2014/main" id="{7EBBA439-1ABB-426A-AA87-C6BB3455A4BF}"/>
              </a:ext>
            </a:extLst>
          </p:cNvPr>
          <p:cNvGraphicFramePr>
            <a:graphicFrameLocks noGrp="1"/>
          </p:cNvGraphicFramePr>
          <p:nvPr>
            <p:ph idx="1"/>
            <p:extLst>
              <p:ext uri="{D42A27DB-BD31-4B8C-83A1-F6EECF244321}">
                <p14:modId xmlns:p14="http://schemas.microsoft.com/office/powerpoint/2010/main" val="562598962"/>
              </p:ext>
            </p:extLst>
          </p:nvPr>
        </p:nvGraphicFramePr>
        <p:xfrm>
          <a:off x="1111250" y="1676400"/>
          <a:ext cx="10147300" cy="4286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a:extLst>
              <a:ext uri="{FF2B5EF4-FFF2-40B4-BE49-F238E27FC236}">
                <a16:creationId xmlns:a16="http://schemas.microsoft.com/office/drawing/2014/main" id="{62209FE3-76B6-47AD-997E-DF5272CE165D}"/>
              </a:ext>
            </a:extLst>
          </p:cNvPr>
          <p:cNvCxnSpPr>
            <a:cxnSpLocks/>
          </p:cNvCxnSpPr>
          <p:nvPr/>
        </p:nvCxnSpPr>
        <p:spPr>
          <a:xfrm>
            <a:off x="1111250" y="1247814"/>
            <a:ext cx="272415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93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05AF-C4B3-4E1D-8F4E-16F43FE753FC}"/>
              </a:ext>
            </a:extLst>
          </p:cNvPr>
          <p:cNvSpPr>
            <a:spLocks noGrp="1"/>
          </p:cNvSpPr>
          <p:nvPr>
            <p:ph type="title"/>
          </p:nvPr>
        </p:nvSpPr>
        <p:spPr>
          <a:xfrm>
            <a:off x="903514" y="407146"/>
            <a:ext cx="9802586" cy="1202412"/>
          </a:xfrm>
        </p:spPr>
        <p:txBody>
          <a:bodyPr/>
          <a:lstStyle/>
          <a:p>
            <a:r>
              <a:rPr lang="en-US" b="1" dirty="0">
                <a:solidFill>
                  <a:schemeClr val="accent1"/>
                </a:solidFill>
                <a:latin typeface="Corbel" panose="020B0503020204020204" pitchFamily="34" charset="0"/>
              </a:rPr>
              <a:t>What are the Indicators?</a:t>
            </a:r>
          </a:p>
        </p:txBody>
      </p:sp>
      <p:graphicFrame>
        <p:nvGraphicFramePr>
          <p:cNvPr id="13" name="Content Placeholder 12">
            <a:extLst>
              <a:ext uri="{FF2B5EF4-FFF2-40B4-BE49-F238E27FC236}">
                <a16:creationId xmlns:a16="http://schemas.microsoft.com/office/drawing/2014/main" id="{4E837A96-6B8E-426A-803E-C8C33CB8184A}"/>
              </a:ext>
            </a:extLst>
          </p:cNvPr>
          <p:cNvGraphicFramePr>
            <a:graphicFrameLocks noGrp="1"/>
          </p:cNvGraphicFramePr>
          <p:nvPr>
            <p:ph idx="1"/>
          </p:nvPr>
        </p:nvGraphicFramePr>
        <p:xfrm>
          <a:off x="1133633" y="1219201"/>
          <a:ext cx="7766957" cy="4838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F884FAD-3ED8-475C-90D3-0619F4B98D52}"/>
              </a:ext>
            </a:extLst>
          </p:cNvPr>
          <p:cNvSpPr>
            <a:spLocks noGrp="1"/>
          </p:cNvSpPr>
          <p:nvPr>
            <p:ph type="sldNum" sz="quarter" idx="12"/>
          </p:nvPr>
        </p:nvSpPr>
        <p:spPr>
          <a:xfrm>
            <a:off x="9448800" y="64801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90C9F-5DCB-4435-87BE-0C7FF9651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2C0E310-EC6B-4948-BB62-CD965C8BE360}"/>
              </a:ext>
            </a:extLst>
          </p:cNvPr>
          <p:cNvSpPr txBox="1"/>
          <p:nvPr/>
        </p:nvSpPr>
        <p:spPr>
          <a:xfrm>
            <a:off x="9355979" y="1360775"/>
            <a:ext cx="753686" cy="4488873"/>
          </a:xfrm>
          <a:prstGeom prst="rect">
            <a:avLst/>
          </a:prstGeom>
          <a:gradFill>
            <a:gsLst>
              <a:gs pos="0">
                <a:schemeClr val="bg1">
                  <a:tint val="93000"/>
                  <a:satMod val="150000"/>
                  <a:shade val="98000"/>
                  <a:lumMod val="0"/>
                  <a:lumOff val="100000"/>
                </a:schemeClr>
              </a:gs>
              <a:gs pos="50000">
                <a:schemeClr val="bg1">
                  <a:tint val="98000"/>
                  <a:satMod val="130000"/>
                  <a:shade val="90000"/>
                  <a:lumMod val="103000"/>
                </a:schemeClr>
              </a:gs>
              <a:gs pos="100000">
                <a:schemeClr val="bg1">
                  <a:shade val="63000"/>
                  <a:satMod val="120000"/>
                </a:schemeClr>
              </a:gs>
            </a:gsLst>
            <a:lin ang="16200000" scaled="1"/>
          </a:gradFill>
          <a:effectLst>
            <a:glow rad="228600">
              <a:srgbClr val="FF0000">
                <a:alpha val="30000"/>
              </a:srgbClr>
            </a:glow>
            <a:outerShdw blurRad="76200" dir="18900000" sy="23000" kx="-1200000" algn="bl" rotWithShape="0">
              <a:prstClr val="black">
                <a:alpha val="20000"/>
              </a:prstClr>
            </a:outerShdw>
          </a:effectLst>
        </p:spPr>
        <p:txBody>
          <a:bodyPr vert="wordArtVert" wrap="square" tIns="0" bIns="0" rtlCol="0">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SUCCESS</a:t>
            </a:r>
          </a:p>
        </p:txBody>
      </p:sp>
    </p:spTree>
    <p:extLst>
      <p:ext uri="{BB962C8B-B14F-4D97-AF65-F5344CB8AC3E}">
        <p14:creationId xmlns:p14="http://schemas.microsoft.com/office/powerpoint/2010/main" val="100527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AB24-727C-4B56-AE96-5ABA2C4E85FF}"/>
              </a:ext>
            </a:extLst>
          </p:cNvPr>
          <p:cNvSpPr>
            <a:spLocks noGrp="1"/>
          </p:cNvSpPr>
          <p:nvPr>
            <p:ph type="title"/>
          </p:nvPr>
        </p:nvSpPr>
        <p:spPr>
          <a:xfrm>
            <a:off x="622300" y="365125"/>
            <a:ext cx="11277600" cy="1108075"/>
          </a:xfrm>
        </p:spPr>
        <p:txBody>
          <a:bodyPr>
            <a:normAutofit/>
          </a:bodyPr>
          <a:lstStyle/>
          <a:p>
            <a:r>
              <a:rPr lang="en-US" b="1" dirty="0">
                <a:solidFill>
                  <a:schemeClr val="accent1"/>
                </a:solidFill>
                <a:latin typeface="Corbel" panose="020B0503020204020204" pitchFamily="34" charset="0"/>
              </a:rPr>
              <a:t>Connecting - Prioritized Behavioral Indicators</a:t>
            </a:r>
          </a:p>
        </p:txBody>
      </p:sp>
      <p:sp>
        <p:nvSpPr>
          <p:cNvPr id="4" name="Slide Number Placeholder 3">
            <a:extLst>
              <a:ext uri="{FF2B5EF4-FFF2-40B4-BE49-F238E27FC236}">
                <a16:creationId xmlns:a16="http://schemas.microsoft.com/office/drawing/2014/main" id="{B354970F-51AF-4209-8E4D-9E4D487411DC}"/>
              </a:ext>
            </a:extLst>
          </p:cNvPr>
          <p:cNvSpPr>
            <a:spLocks noGrp="1"/>
          </p:cNvSpPr>
          <p:nvPr>
            <p:ph type="sldNum" sz="quarter" idx="12"/>
          </p:nvPr>
        </p:nvSpPr>
        <p:spPr>
          <a:xfrm>
            <a:off x="11742761" y="6492875"/>
            <a:ext cx="449239"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090C9F-5DCB-4435-87BE-0C7FF96518F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53BF5E8-A5C2-40B4-AD20-B64EA5E1F3CC}"/>
              </a:ext>
            </a:extLst>
          </p:cNvPr>
          <p:cNvCxnSpPr>
            <a:cxnSpLocks/>
          </p:cNvCxnSpPr>
          <p:nvPr/>
        </p:nvCxnSpPr>
        <p:spPr>
          <a:xfrm>
            <a:off x="732382" y="1108114"/>
            <a:ext cx="272201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Content Placeholder 6">
            <a:extLst>
              <a:ext uri="{FF2B5EF4-FFF2-40B4-BE49-F238E27FC236}">
                <a16:creationId xmlns:a16="http://schemas.microsoft.com/office/drawing/2014/main" id="{08DCD5B2-25F8-4694-8120-9258BE68EC72}"/>
              </a:ext>
            </a:extLst>
          </p:cNvPr>
          <p:cNvSpPr>
            <a:spLocks noGrp="1"/>
          </p:cNvSpPr>
          <p:nvPr>
            <p:ph idx="1"/>
          </p:nvPr>
        </p:nvSpPr>
        <p:spPr>
          <a:xfrm>
            <a:off x="1041399" y="1374814"/>
            <a:ext cx="10701361" cy="4721186"/>
          </a:xfrm>
        </p:spPr>
        <p:txBody>
          <a:bodyPr vert="horz" lIns="91440" tIns="45720" rIns="91440" bIns="45720" rtlCol="0">
            <a:noAutofit/>
          </a:bodyPr>
          <a:lstStyle/>
          <a:p>
            <a:pPr marL="514350" indent="-514350">
              <a:lnSpc>
                <a:spcPct val="100000"/>
              </a:lnSpc>
              <a:spcBef>
                <a:spcPts val="0"/>
              </a:spcBef>
              <a:buFont typeface="+mj-lt"/>
              <a:buAutoNum type="arabicPeriod"/>
            </a:pPr>
            <a:r>
              <a:rPr lang="en-US" sz="2100" dirty="0">
                <a:latin typeface="Corbel" panose="020B0503020204020204" pitchFamily="34" charset="0"/>
              </a:rPr>
              <a:t>Demonstrates knowledge of available resources/ services and activities and their features</a:t>
            </a:r>
          </a:p>
          <a:p>
            <a:pPr marL="514350" indent="-514350">
              <a:lnSpc>
                <a:spcPct val="100000"/>
              </a:lnSpc>
              <a:spcBef>
                <a:spcPts val="0"/>
              </a:spcBef>
              <a:buFont typeface="+mj-lt"/>
              <a:buAutoNum type="arabicPeriod"/>
            </a:pPr>
            <a:r>
              <a:rPr lang="en-US" sz="2100" dirty="0">
                <a:latin typeface="Corbel" panose="020B0503020204020204" pitchFamily="34" charset="0"/>
              </a:rPr>
              <a:t>Demonstrates understanding of individual preferences and cultural contexts in resource identification through accuracy of recommendations</a:t>
            </a:r>
          </a:p>
          <a:p>
            <a:pPr marL="514350" indent="-514350">
              <a:lnSpc>
                <a:spcPct val="100000"/>
              </a:lnSpc>
              <a:spcBef>
                <a:spcPts val="0"/>
              </a:spcBef>
              <a:buFont typeface="+mj-lt"/>
              <a:buAutoNum type="arabicPeriod"/>
            </a:pPr>
            <a:r>
              <a:rPr lang="en-US" sz="2100" dirty="0">
                <a:latin typeface="Corbel" panose="020B0503020204020204" pitchFamily="34" charset="0"/>
              </a:rPr>
              <a:t>Actively monitors availability of resources within the community in a formalized manner </a:t>
            </a:r>
          </a:p>
          <a:p>
            <a:pPr marL="514350" indent="-514350">
              <a:lnSpc>
                <a:spcPct val="100000"/>
              </a:lnSpc>
              <a:spcBef>
                <a:spcPts val="0"/>
              </a:spcBef>
              <a:buFont typeface="+mj-lt"/>
              <a:buAutoNum type="arabicPeriod"/>
            </a:pPr>
            <a:r>
              <a:rPr lang="en-US" sz="2100" dirty="0">
                <a:latin typeface="Corbel" panose="020B0503020204020204" pitchFamily="34" charset="0"/>
              </a:rPr>
              <a:t>Evaluates resource prospects for alignment with FSC mission, vision and ability to meet families, and individual family members interest, goals and needs </a:t>
            </a:r>
          </a:p>
          <a:p>
            <a:pPr marL="514350" indent="-514350">
              <a:lnSpc>
                <a:spcPct val="100000"/>
              </a:lnSpc>
              <a:spcBef>
                <a:spcPts val="0"/>
              </a:spcBef>
              <a:buFont typeface="+mj-lt"/>
              <a:buAutoNum type="arabicPeriod"/>
            </a:pPr>
            <a:r>
              <a:rPr lang="en-US" sz="2100" dirty="0">
                <a:latin typeface="Corbel" panose="020B0503020204020204" pitchFamily="34" charset="0"/>
              </a:rPr>
              <a:t>Establishes contact with the resource provider through formal and informal channels.</a:t>
            </a:r>
          </a:p>
          <a:p>
            <a:pPr marL="514350" indent="-514350">
              <a:lnSpc>
                <a:spcPct val="100000"/>
              </a:lnSpc>
              <a:spcBef>
                <a:spcPts val="0"/>
              </a:spcBef>
              <a:buFont typeface="+mj-lt"/>
              <a:buAutoNum type="arabicPeriod"/>
            </a:pPr>
            <a:r>
              <a:rPr lang="en-US" sz="2100" dirty="0">
                <a:latin typeface="Corbel" panose="020B0503020204020204" pitchFamily="34" charset="0"/>
              </a:rPr>
              <a:t>Establishes partnerships with providers </a:t>
            </a:r>
          </a:p>
          <a:p>
            <a:pPr marL="514350" indent="-514350">
              <a:lnSpc>
                <a:spcPct val="100000"/>
              </a:lnSpc>
              <a:spcBef>
                <a:spcPts val="0"/>
              </a:spcBef>
              <a:buFont typeface="+mj-lt"/>
              <a:buAutoNum type="arabicPeriod"/>
            </a:pPr>
            <a:r>
              <a:rPr lang="en-US" sz="2100" dirty="0">
                <a:latin typeface="Corbel" panose="020B0503020204020204" pitchFamily="34" charset="0"/>
              </a:rPr>
              <a:t>Creates a resource library of a wide array of available resources/services and activities and their features </a:t>
            </a:r>
          </a:p>
          <a:p>
            <a:pPr marL="514350" indent="-514350">
              <a:lnSpc>
                <a:spcPct val="100000"/>
              </a:lnSpc>
              <a:spcBef>
                <a:spcPts val="0"/>
              </a:spcBef>
              <a:buFont typeface="+mj-lt"/>
              <a:buAutoNum type="arabicPeriod"/>
            </a:pPr>
            <a:r>
              <a:rPr lang="en-US" sz="2100" dirty="0">
                <a:latin typeface="Corbel" panose="020B0503020204020204" pitchFamily="34" charset="0"/>
              </a:rPr>
              <a:t>Coaches family members on how to utilize resources independently </a:t>
            </a:r>
          </a:p>
          <a:p>
            <a:pPr marL="514350" indent="-514350">
              <a:lnSpc>
                <a:spcPct val="100000"/>
              </a:lnSpc>
              <a:spcBef>
                <a:spcPts val="0"/>
              </a:spcBef>
              <a:buFont typeface="+mj-lt"/>
              <a:buAutoNum type="arabicPeriod"/>
            </a:pPr>
            <a:r>
              <a:rPr lang="en-US" sz="2100" dirty="0">
                <a:latin typeface="Corbel" panose="020B0503020204020204" pitchFamily="34" charset="0"/>
              </a:rPr>
              <a:t>Coaches families to use the process of connecting with resources independently to empower families Establishes contact with the resource provider through formal and informal channels</a:t>
            </a:r>
          </a:p>
        </p:txBody>
      </p:sp>
    </p:spTree>
    <p:extLst>
      <p:ext uri="{BB962C8B-B14F-4D97-AF65-F5344CB8AC3E}">
        <p14:creationId xmlns:p14="http://schemas.microsoft.com/office/powerpoint/2010/main" val="166036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96BF80-5163-4FB5-9E2C-7CB031325F26}"/>
              </a:ext>
            </a:extLst>
          </p:cNvPr>
          <p:cNvSpPr>
            <a:spLocks noGrp="1"/>
          </p:cNvSpPr>
          <p:nvPr>
            <p:ph type="title"/>
          </p:nvPr>
        </p:nvSpPr>
        <p:spPr>
          <a:xfrm>
            <a:off x="699633" y="963877"/>
            <a:ext cx="2993136" cy="4930246"/>
          </a:xfrm>
        </p:spPr>
        <p:txBody>
          <a:bodyPr>
            <a:normAutofit/>
          </a:bodyPr>
          <a:lstStyle/>
          <a:p>
            <a:pPr algn="r"/>
            <a:r>
              <a:rPr lang="en-US" b="1" dirty="0">
                <a:solidFill>
                  <a:schemeClr val="accent1"/>
                </a:solidFill>
                <a:latin typeface="Corbel" panose="020B0503020204020204" pitchFamily="34" charset="0"/>
              </a:rPr>
              <a:t>Desired Outcomes Session 4</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66C77583-3E64-426F-B5B8-59D94EB70674}"/>
              </a:ext>
            </a:extLst>
          </p:cNvPr>
          <p:cNvSpPr>
            <a:spLocks noGrp="1"/>
          </p:cNvSpPr>
          <p:nvPr>
            <p:ph idx="1"/>
          </p:nvPr>
        </p:nvSpPr>
        <p:spPr>
          <a:xfrm>
            <a:off x="3865504" y="379356"/>
            <a:ext cx="8310807" cy="6100819"/>
          </a:xfrm>
          <a:scene3d>
            <a:camera prst="orthographicFront"/>
            <a:lightRig rig="threePt" dir="t"/>
          </a:scene3d>
        </p:spPr>
        <p:style>
          <a:lnRef idx="0">
            <a:scrgbClr r="0" g="0" b="0"/>
          </a:lnRef>
          <a:fillRef idx="1003">
            <a:schemeClr val="lt1"/>
          </a:fillRef>
          <a:effectRef idx="0">
            <a:scrgbClr r="0" g="0" b="0"/>
          </a:effectRef>
          <a:fontRef idx="major"/>
        </p:style>
        <p:txBody>
          <a:bodyPr anchor="ctr">
            <a:normAutofit/>
          </a:bodyPr>
          <a:lstStyle/>
          <a:p>
            <a:pPr marL="285750" indent="-285750"/>
            <a:r>
              <a:rPr lang="en-US" sz="2200" dirty="0">
                <a:latin typeface="Corbel" panose="020B0503020204020204" pitchFamily="34" charset="0"/>
              </a:rPr>
              <a:t>Refine skills for further understanding, key information about Leadership and Advocacy and their link to Family Success Center Culture and Practice Profile</a:t>
            </a:r>
          </a:p>
          <a:p>
            <a:pPr marL="285750" indent="-285750"/>
            <a:r>
              <a:rPr lang="en-US" sz="2200" dirty="0">
                <a:latin typeface="Corbel" panose="020B0503020204020204" pitchFamily="34" charset="0"/>
              </a:rPr>
              <a:t>Understand the application of the Essential Functions Coordination and Connecting for Family Success Centers</a:t>
            </a:r>
          </a:p>
          <a:p>
            <a:pPr marL="285750" indent="-285750"/>
            <a:r>
              <a:rPr lang="en-US" sz="2200" dirty="0">
                <a:latin typeface="Corbel" panose="020B0503020204020204" pitchFamily="34" charset="0"/>
              </a:rPr>
              <a:t>Identify practices that contribute to the Expected Activities of the Practice Profile</a:t>
            </a:r>
          </a:p>
        </p:txBody>
      </p:sp>
      <p:cxnSp>
        <p:nvCxnSpPr>
          <p:cNvPr id="14" name="Straight Connector 13">
            <a:extLst>
              <a:ext uri="{FF2B5EF4-FFF2-40B4-BE49-F238E27FC236}">
                <a16:creationId xmlns:a16="http://schemas.microsoft.com/office/drawing/2014/main" id="{6C2AD62E-109A-47F9-A696-41178687F327}"/>
              </a:ext>
            </a:extLst>
          </p:cNvPr>
          <p:cNvCxnSpPr>
            <a:cxnSpLocks/>
          </p:cNvCxnSpPr>
          <p:nvPr/>
        </p:nvCxnSpPr>
        <p:spPr>
          <a:xfrm>
            <a:off x="1143000" y="4358506"/>
            <a:ext cx="246605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7D95B254-6C7A-4F5C-B3E8-83809699607E}"/>
              </a:ext>
            </a:extLst>
          </p:cNvPr>
          <p:cNvSpPr>
            <a:spLocks noGrp="1"/>
          </p:cNvSpPr>
          <p:nvPr>
            <p:ph type="sldNum" sz="quarter" idx="12"/>
          </p:nvPr>
        </p:nvSpPr>
        <p:spPr/>
        <p:txBody>
          <a:bodyPr/>
          <a:lstStyle/>
          <a:p>
            <a:fld id="{18090C9F-5DCB-4435-87BE-0C7FF96518FE}" type="slidenum">
              <a:rPr lang="en-US" smtClean="0"/>
              <a:t>2</a:t>
            </a:fld>
            <a:endParaRPr lang="en-US"/>
          </a:p>
        </p:txBody>
      </p:sp>
      <p:pic>
        <p:nvPicPr>
          <p:cNvPr id="8" name="Picture 7">
            <a:extLst>
              <a:ext uri="{FF2B5EF4-FFF2-40B4-BE49-F238E27FC236}">
                <a16:creationId xmlns:a16="http://schemas.microsoft.com/office/drawing/2014/main" id="{BDB1807C-F69C-494A-A0FF-024F00013B15}"/>
              </a:ext>
            </a:extLst>
          </p:cNvPr>
          <p:cNvPicPr>
            <a:picLocks noChangeAspect="1"/>
          </p:cNvPicPr>
          <p:nvPr/>
        </p:nvPicPr>
        <p:blipFill>
          <a:blip r:embed="rId3"/>
          <a:stretch>
            <a:fillRect/>
          </a:stretch>
        </p:blipFill>
        <p:spPr>
          <a:xfrm>
            <a:off x="11211403" y="5906823"/>
            <a:ext cx="952208" cy="584521"/>
          </a:xfrm>
          <a:prstGeom prst="rect">
            <a:avLst/>
          </a:prstGeom>
        </p:spPr>
      </p:pic>
    </p:spTree>
    <p:extLst>
      <p:ext uri="{BB962C8B-B14F-4D97-AF65-F5344CB8AC3E}">
        <p14:creationId xmlns:p14="http://schemas.microsoft.com/office/powerpoint/2010/main" val="128437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DA1-5682-41D1-9E48-E4E1060B8218}"/>
              </a:ext>
            </a:extLst>
          </p:cNvPr>
          <p:cNvSpPr>
            <a:spLocks noGrp="1"/>
          </p:cNvSpPr>
          <p:nvPr>
            <p:ph type="title"/>
          </p:nvPr>
        </p:nvSpPr>
        <p:spPr>
          <a:xfrm>
            <a:off x="648930" y="340708"/>
            <a:ext cx="3882127" cy="1065010"/>
          </a:xfrm>
        </p:spPr>
        <p:txBody>
          <a:bodyPr vert="horz" lIns="91440" tIns="45720" rIns="91440" bIns="45720" rtlCol="0" anchor="ctr">
            <a:noAutofit/>
          </a:bodyPr>
          <a:lstStyle/>
          <a:p>
            <a:r>
              <a:rPr lang="en-US" sz="4000" b="1" dirty="0">
                <a:solidFill>
                  <a:schemeClr val="accent1"/>
                </a:solidFill>
                <a:latin typeface="Corbel" panose="020B0503020204020204" pitchFamily="34" charset="0"/>
              </a:rPr>
              <a:t>Deconstructing Connecting</a:t>
            </a:r>
          </a:p>
        </p:txBody>
      </p:sp>
      <p:pic>
        <p:nvPicPr>
          <p:cNvPr id="6" name="Content Placeholder 5" descr="A picture containing indoor, object, table&#10;&#10;Description automatically generated">
            <a:extLst>
              <a:ext uri="{FF2B5EF4-FFF2-40B4-BE49-F238E27FC236}">
                <a16:creationId xmlns:a16="http://schemas.microsoft.com/office/drawing/2014/main" id="{90C69565-6891-4DAE-A6E8-DB82BB5D3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23" r="15361" b="-1"/>
          <a:stretch/>
        </p:blipFill>
        <p:spPr>
          <a:xfrm>
            <a:off x="4639056" y="10"/>
            <a:ext cx="7552944" cy="6857990"/>
          </a:xfrm>
          <a:prstGeom prst="rect">
            <a:avLst/>
          </a:prstGeom>
          <a:effectLst/>
        </p:spPr>
      </p:pic>
      <p:sp>
        <p:nvSpPr>
          <p:cNvPr id="4" name="Slide Number Placeholder 3">
            <a:extLst>
              <a:ext uri="{FF2B5EF4-FFF2-40B4-BE49-F238E27FC236}">
                <a16:creationId xmlns:a16="http://schemas.microsoft.com/office/drawing/2014/main" id="{AAEBF677-41B4-4BB3-865D-433A3D73007D}"/>
              </a:ext>
            </a:extLst>
          </p:cNvPr>
          <p:cNvSpPr>
            <a:spLocks noGrp="1"/>
          </p:cNvSpPr>
          <p:nvPr>
            <p:ph type="sldNum" sz="quarter" idx="12"/>
          </p:nvPr>
        </p:nvSpPr>
        <p:spPr>
          <a:xfrm>
            <a:off x="10853928" y="6356350"/>
            <a:ext cx="685800" cy="365125"/>
          </a:xfrm>
        </p:spPr>
        <p:txBody>
          <a:bodyPr>
            <a:normAutofit/>
          </a:bodyPr>
          <a:lstStyle/>
          <a:p>
            <a:pPr algn="l">
              <a:spcAft>
                <a:spcPts val="600"/>
              </a:spcAft>
            </a:pPr>
            <a:fld id="{18090C9F-5DCB-4435-87BE-0C7FF96518FE}" type="slidenum">
              <a:rPr lang="en-US">
                <a:solidFill>
                  <a:srgbClr val="FFFFFF"/>
                </a:solidFill>
              </a:rPr>
              <a:pPr algn="l">
                <a:spcAft>
                  <a:spcPts val="600"/>
                </a:spcAft>
              </a:pPr>
              <a:t>20</a:t>
            </a:fld>
            <a:endParaRPr lang="en-US">
              <a:solidFill>
                <a:srgbClr val="FFFFFF"/>
              </a:solidFill>
            </a:endParaRPr>
          </a:p>
        </p:txBody>
      </p:sp>
      <p:cxnSp>
        <p:nvCxnSpPr>
          <p:cNvPr id="7" name="Straight Connector 6">
            <a:extLst>
              <a:ext uri="{FF2B5EF4-FFF2-40B4-BE49-F238E27FC236}">
                <a16:creationId xmlns:a16="http://schemas.microsoft.com/office/drawing/2014/main" id="{C99D07F0-DB50-49C4-87C8-516BF0932C38}"/>
              </a:ext>
            </a:extLst>
          </p:cNvPr>
          <p:cNvCxnSpPr>
            <a:cxnSpLocks/>
          </p:cNvCxnSpPr>
          <p:nvPr/>
        </p:nvCxnSpPr>
        <p:spPr>
          <a:xfrm>
            <a:off x="751764" y="1362822"/>
            <a:ext cx="248275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Content Placeholder 9">
            <a:extLst>
              <a:ext uri="{FF2B5EF4-FFF2-40B4-BE49-F238E27FC236}">
                <a16:creationId xmlns:a16="http://schemas.microsoft.com/office/drawing/2014/main" id="{51720B81-6956-41F3-B54F-4049C9D85F22}"/>
              </a:ext>
            </a:extLst>
          </p:cNvPr>
          <p:cNvSpPr>
            <a:spLocks noGrp="1"/>
          </p:cNvSpPr>
          <p:nvPr>
            <p:ph idx="1"/>
          </p:nvPr>
        </p:nvSpPr>
        <p:spPr>
          <a:xfrm>
            <a:off x="988839" y="1709759"/>
            <a:ext cx="3844418" cy="3785419"/>
          </a:xfrm>
        </p:spPr>
        <p:txBody>
          <a:bodyPr>
            <a:noAutofit/>
          </a:bodyPr>
          <a:lstStyle/>
          <a:p>
            <a:pPr>
              <a:buClr>
                <a:schemeClr val="accent1"/>
              </a:buClr>
            </a:pPr>
            <a:r>
              <a:rPr lang="en-US" sz="2600" dirty="0">
                <a:latin typeface="Corbel" panose="020B0503020204020204" pitchFamily="34" charset="0"/>
              </a:rPr>
              <a:t>Coordination in practice</a:t>
            </a:r>
          </a:p>
          <a:p>
            <a:pPr>
              <a:buClr>
                <a:schemeClr val="accent1"/>
              </a:buClr>
            </a:pPr>
            <a:r>
              <a:rPr lang="en-US" sz="2600" dirty="0">
                <a:latin typeface="Corbel" panose="020B0503020204020204" pitchFamily="34" charset="0"/>
              </a:rPr>
              <a:t>Top performing behavioral indicators - Family and community partner perspective </a:t>
            </a:r>
          </a:p>
          <a:p>
            <a:pPr>
              <a:buClr>
                <a:schemeClr val="accent1"/>
              </a:buClr>
            </a:pPr>
            <a:r>
              <a:rPr lang="en-US" sz="2600" dirty="0">
                <a:latin typeface="Corbel" panose="020B0503020204020204" pitchFamily="34" charset="0"/>
              </a:rPr>
              <a:t>What needs to change - Internal perspective</a:t>
            </a:r>
          </a:p>
          <a:p>
            <a:pPr>
              <a:buClr>
                <a:schemeClr val="accent1"/>
              </a:buClr>
            </a:pPr>
            <a:r>
              <a:rPr lang="en-US" sz="2600" dirty="0">
                <a:latin typeface="Corbel" panose="020B0503020204020204" pitchFamily="34" charset="0"/>
              </a:rPr>
              <a:t>Contributing factors  influencing above choices</a:t>
            </a:r>
          </a:p>
        </p:txBody>
      </p:sp>
    </p:spTree>
    <p:extLst>
      <p:ext uri="{BB962C8B-B14F-4D97-AF65-F5344CB8AC3E}">
        <p14:creationId xmlns:p14="http://schemas.microsoft.com/office/powerpoint/2010/main" val="302804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1CEF5CB-68BB-4958-8011-F9B774FD4E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420" b="10310"/>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55629A3-F189-4299-8B92-E1B00DBB42B0}"/>
              </a:ext>
            </a:extLst>
          </p:cNvPr>
          <p:cNvSpPr>
            <a:spLocks noGrp="1"/>
          </p:cNvSpPr>
          <p:nvPr>
            <p:ph type="title"/>
          </p:nvPr>
        </p:nvSpPr>
        <p:spPr>
          <a:xfrm>
            <a:off x="7710293" y="4563987"/>
            <a:ext cx="4440858" cy="1104412"/>
          </a:xfrm>
        </p:spPr>
        <p:txBody>
          <a:bodyPr vert="horz" lIns="91440" tIns="45720" rIns="91440" bIns="45720" rtlCol="0" anchor="b">
            <a:normAutofit fontScale="90000"/>
          </a:bodyPr>
          <a:lstStyle/>
          <a:p>
            <a:pPr algn="ctr"/>
            <a:r>
              <a:rPr lang="en-US" sz="4000" b="1" dirty="0">
                <a:solidFill>
                  <a:srgbClr val="C00000"/>
                </a:solidFill>
                <a:latin typeface="Corbel"/>
              </a:rPr>
              <a:t>Coordination</a:t>
            </a:r>
            <a:br>
              <a:rPr lang="en-US" sz="4000" b="1" dirty="0">
                <a:solidFill>
                  <a:srgbClr val="C00000"/>
                </a:solidFill>
                <a:latin typeface="Corbel"/>
              </a:rPr>
            </a:br>
            <a:r>
              <a:rPr lang="en-US" sz="4000" b="1" dirty="0">
                <a:solidFill>
                  <a:srgbClr val="C00000"/>
                </a:solidFill>
                <a:latin typeface="Corbel"/>
              </a:rPr>
              <a:t>Connecting</a:t>
            </a:r>
            <a:br>
              <a:rPr lang="en-US" sz="4000" b="1" dirty="0">
                <a:latin typeface="Corbel" panose="020B0503020204020204" pitchFamily="34" charset="0"/>
              </a:rPr>
            </a:br>
            <a:r>
              <a:rPr lang="en-US" sz="4000" b="1" dirty="0">
                <a:solidFill>
                  <a:srgbClr val="C00000"/>
                </a:solidFill>
                <a:latin typeface="Corbel"/>
              </a:rPr>
              <a:t> </a:t>
            </a:r>
            <a:r>
              <a:rPr lang="en-US" sz="4000" b="1" dirty="0">
                <a:solidFill>
                  <a:srgbClr val="3366CC"/>
                </a:solidFill>
                <a:latin typeface="Corbel"/>
              </a:rPr>
              <a:t>Ideas to Integrate</a:t>
            </a:r>
            <a:endParaRPr lang="en-US" sz="4000" dirty="0">
              <a:solidFill>
                <a:srgbClr val="3366CC"/>
              </a:solidFill>
            </a:endParaRPr>
          </a:p>
        </p:txBody>
      </p:sp>
      <p:sp>
        <p:nvSpPr>
          <p:cNvPr id="4" name="Slide Number Placeholder 3">
            <a:extLst>
              <a:ext uri="{FF2B5EF4-FFF2-40B4-BE49-F238E27FC236}">
                <a16:creationId xmlns:a16="http://schemas.microsoft.com/office/drawing/2014/main" id="{9DE8D2AE-E025-4161-80C8-1ED26A055AAA}"/>
              </a:ext>
            </a:extLst>
          </p:cNvPr>
          <p:cNvSpPr>
            <a:spLocks noGrp="1"/>
          </p:cNvSpPr>
          <p:nvPr>
            <p:ph type="sldNum" sz="quarter" idx="12"/>
          </p:nvPr>
        </p:nvSpPr>
        <p:spPr>
          <a:xfrm>
            <a:off x="9758665" y="6406141"/>
            <a:ext cx="446690" cy="451846"/>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fontScale="85000" lnSpcReduction="10000"/>
          </a:bodyPr>
          <a:lstStyle/>
          <a:p>
            <a:pPr algn="ctr">
              <a:lnSpc>
                <a:spcPct val="90000"/>
              </a:lnSpc>
              <a:spcAft>
                <a:spcPts val="600"/>
              </a:spcAft>
              <a:defRPr/>
            </a:pPr>
            <a:fld id="{18090C9F-5DCB-4435-87BE-0C7FF96518FE}" type="slidenum">
              <a:rPr lang="en-US">
                <a:solidFill>
                  <a:schemeClr val="tx1"/>
                </a:solidFill>
                <a:latin typeface="Calibri" panose="020F0502020204030204"/>
              </a:rPr>
              <a:pPr algn="ctr">
                <a:lnSpc>
                  <a:spcPct val="90000"/>
                </a:lnSpc>
                <a:spcAft>
                  <a:spcPts val="600"/>
                </a:spcAft>
                <a:defRPr/>
              </a:pPr>
              <a:t>21</a:t>
            </a:fld>
            <a:endParaRPr lang="en-US" dirty="0">
              <a:solidFill>
                <a:schemeClr val="tx1"/>
              </a:solidFill>
              <a:latin typeface="Calibri" panose="020F0502020204030204"/>
            </a:endParaRPr>
          </a:p>
        </p:txBody>
      </p:sp>
      <p:cxnSp>
        <p:nvCxnSpPr>
          <p:cNvPr id="17"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5" name="Picture 4" descr="A picture containing table&#10;&#10;Description automatically generated">
            <a:extLst>
              <a:ext uri="{FF2B5EF4-FFF2-40B4-BE49-F238E27FC236}">
                <a16:creationId xmlns:a16="http://schemas.microsoft.com/office/drawing/2014/main" id="{8FDBDF9D-C5D4-484F-9532-B79EF697C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5264" y="2556984"/>
            <a:ext cx="2247662" cy="1469106"/>
          </a:xfrm>
          <a:prstGeom prst="rect">
            <a:avLst/>
          </a:prstGeom>
        </p:spPr>
      </p:pic>
    </p:spTree>
    <p:extLst>
      <p:ext uri="{BB962C8B-B14F-4D97-AF65-F5344CB8AC3E}">
        <p14:creationId xmlns:p14="http://schemas.microsoft.com/office/powerpoint/2010/main" val="4199754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Content Placeholder 5">
            <a:extLst>
              <a:ext uri="{FF2B5EF4-FFF2-40B4-BE49-F238E27FC236}">
                <a16:creationId xmlns:a16="http://schemas.microsoft.com/office/drawing/2014/main" id="{124795E3-4BE6-4917-90D0-F6B142CE5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6"/>
            <a:ext cx="12191999" cy="6863886"/>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013366-1B00-456F-83D3-44A8EBAF9D3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b="1" dirty="0">
                <a:solidFill>
                  <a:schemeClr val="accent1"/>
                </a:solidFill>
                <a:latin typeface="Corbel" panose="020B0503020204020204" pitchFamily="34" charset="0"/>
              </a:rPr>
              <a:t>Knowledge Assessment</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F0F3CBF-5BF8-47B1-A16D-82F76C967F1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18090C9F-5DCB-4435-87BE-0C7FF96518FE}" type="slidenum">
              <a:rPr lang="en-US">
                <a:solidFill>
                  <a:srgbClr val="FFFFFF"/>
                </a:solidFill>
              </a:rPr>
              <a:pPr defTabSz="457200">
                <a:spcAft>
                  <a:spcPts val="600"/>
                </a:spcAft>
              </a:pPr>
              <a:t>22</a:t>
            </a:fld>
            <a:endParaRPr lang="en-US">
              <a:solidFill>
                <a:srgbClr val="FFFFFF"/>
              </a:solidFill>
            </a:endParaRPr>
          </a:p>
        </p:txBody>
      </p:sp>
      <p:cxnSp>
        <p:nvCxnSpPr>
          <p:cNvPr id="10" name="Straight Connector 9">
            <a:extLst>
              <a:ext uri="{FF2B5EF4-FFF2-40B4-BE49-F238E27FC236}">
                <a16:creationId xmlns:a16="http://schemas.microsoft.com/office/drawing/2014/main" id="{8478911E-CF17-4308-96CB-1A6179CBB5ED}"/>
              </a:ext>
            </a:extLst>
          </p:cNvPr>
          <p:cNvCxnSpPr>
            <a:cxnSpLocks/>
          </p:cNvCxnSpPr>
          <p:nvPr/>
        </p:nvCxnSpPr>
        <p:spPr>
          <a:xfrm>
            <a:off x="0" y="5241927"/>
            <a:ext cx="12192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E0B18A-9E76-4A72-AFFD-EAAA4B703626}"/>
              </a:ext>
            </a:extLst>
          </p:cNvPr>
          <p:cNvCxnSpPr>
            <a:cxnSpLocks/>
          </p:cNvCxnSpPr>
          <p:nvPr/>
        </p:nvCxnSpPr>
        <p:spPr>
          <a:xfrm>
            <a:off x="0" y="6134852"/>
            <a:ext cx="1219200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99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hand holding an object&#10;&#10;Description automatically generated">
            <a:extLst>
              <a:ext uri="{FF2B5EF4-FFF2-40B4-BE49-F238E27FC236}">
                <a16:creationId xmlns:a16="http://schemas.microsoft.com/office/drawing/2014/main" id="{CC64DA2F-5112-4A43-BB2C-70FE6F8666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263" b="1468"/>
          <a:stretch/>
        </p:blipFill>
        <p:spPr>
          <a:xfrm>
            <a:off x="20" y="-2008"/>
            <a:ext cx="12191980" cy="6857990"/>
          </a:xfrm>
          <a:prstGeom prst="rect">
            <a:avLst/>
          </a:prstGeom>
        </p:spPr>
      </p:pic>
      <p:sp>
        <p:nvSpPr>
          <p:cNvPr id="2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le 1">
            <a:extLst>
              <a:ext uri="{FF2B5EF4-FFF2-40B4-BE49-F238E27FC236}">
                <a16:creationId xmlns:a16="http://schemas.microsoft.com/office/drawing/2014/main" id="{13A9EE70-C543-4A1C-BD53-966790F0A997}"/>
              </a:ext>
            </a:extLst>
          </p:cNvPr>
          <p:cNvSpPr txBox="1">
            <a:spLocks/>
          </p:cNvSpPr>
          <p:nvPr/>
        </p:nvSpPr>
        <p:spPr>
          <a:xfrm>
            <a:off x="361740" y="2388777"/>
            <a:ext cx="5042771" cy="939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dirty="0">
                <a:solidFill>
                  <a:srgbClr val="C00000"/>
                </a:solidFill>
                <a:latin typeface="Corbel" panose="020B0503020204020204" pitchFamily="34" charset="0"/>
              </a:rPr>
              <a:t>Working Agreement</a:t>
            </a:r>
          </a:p>
        </p:txBody>
      </p:sp>
      <p:sp>
        <p:nvSpPr>
          <p:cNvPr id="4" name="Slide Number Placeholder 3">
            <a:extLst>
              <a:ext uri="{FF2B5EF4-FFF2-40B4-BE49-F238E27FC236}">
                <a16:creationId xmlns:a16="http://schemas.microsoft.com/office/drawing/2014/main" id="{3BD09EB2-AB13-4142-A7B8-B71C8A6705A5}"/>
              </a:ext>
            </a:extLst>
          </p:cNvPr>
          <p:cNvSpPr>
            <a:spLocks noGrp="1"/>
          </p:cNvSpPr>
          <p:nvPr>
            <p:ph type="sldNum" sz="quarter" idx="12"/>
          </p:nvPr>
        </p:nvSpPr>
        <p:spPr>
          <a:xfrm>
            <a:off x="2731112" y="6490857"/>
            <a:ext cx="365760" cy="365125"/>
          </a:xfrm>
          <a:prstGeom prst="ellipse">
            <a:avLst/>
          </a:prstGeom>
          <a:solidFill>
            <a:schemeClr val="bg1">
              <a:alpha val="70000"/>
            </a:schemeClr>
          </a:solidFill>
          <a:ln>
            <a:solidFill>
              <a:schemeClr val="tx1">
                <a:lumMod val="75000"/>
                <a:lumOff val="25000"/>
              </a:schemeClr>
            </a:solidFill>
          </a:ln>
        </p:spPr>
        <p:txBody>
          <a:bodyPr vert="horz" lIns="91440" tIns="45720" rIns="91440" bIns="45720" rtlCol="0" anchor="ctr">
            <a:normAutofit/>
          </a:bodyPr>
          <a:lstStyle/>
          <a:p>
            <a:pPr algn="ctr">
              <a:lnSpc>
                <a:spcPct val="90000"/>
              </a:lnSpc>
              <a:spcAft>
                <a:spcPts val="600"/>
              </a:spcAft>
              <a:defRPr/>
            </a:pPr>
            <a:fld id="{18090C9F-5DCB-4435-87BE-0C7FF96518FE}" type="slidenum">
              <a:rPr lang="en-US">
                <a:solidFill>
                  <a:schemeClr val="tx1"/>
                </a:solidFill>
                <a:latin typeface="Calibri" panose="020F0502020204030204"/>
              </a:rPr>
              <a:pPr algn="ctr">
                <a:lnSpc>
                  <a:spcPct val="90000"/>
                </a:lnSpc>
                <a:spcAft>
                  <a:spcPts val="600"/>
                </a:spcAft>
                <a:defRPr/>
              </a:pPr>
              <a:t>3</a:t>
            </a:fld>
            <a:endParaRPr lang="en-US">
              <a:solidFill>
                <a:schemeClr val="tx1"/>
              </a:solidFill>
              <a:latin typeface="Calibri" panose="020F0502020204030204"/>
            </a:endParaRPr>
          </a:p>
        </p:txBody>
      </p:sp>
      <p:cxnSp>
        <p:nvCxnSpPr>
          <p:cNvPr id="30" name="Straight Connector 2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47D6D0DF-4FE8-4F1E-BF0E-51FDD2E5C0CB}"/>
              </a:ext>
            </a:extLst>
          </p:cNvPr>
          <p:cNvSpPr>
            <a:spLocks noGrp="1"/>
          </p:cNvSpPr>
          <p:nvPr>
            <p:ph idx="1"/>
          </p:nvPr>
        </p:nvSpPr>
        <p:spPr>
          <a:xfrm>
            <a:off x="525516" y="3417573"/>
            <a:ext cx="4776953" cy="2992848"/>
          </a:xfrm>
          <a:scene3d>
            <a:camera prst="orthographicFront"/>
            <a:lightRig rig="threePt" dir="t"/>
          </a:scene3d>
        </p:spPr>
        <p:txBody>
          <a:bodyPr vert="horz" lIns="91440" tIns="45720" rIns="91440" bIns="45720" rtlCol="0" anchor="ctr">
            <a:normAutofit/>
          </a:bodyPr>
          <a:lstStyle/>
          <a:p>
            <a:pPr marL="285750">
              <a:buClr>
                <a:schemeClr val="accent1"/>
              </a:buClr>
            </a:pPr>
            <a:r>
              <a:rPr lang="en-US" sz="2000" b="1" dirty="0"/>
              <a:t>Our Agreement from last session</a:t>
            </a:r>
          </a:p>
          <a:p>
            <a:pPr marL="285750">
              <a:buClr>
                <a:schemeClr val="accent1"/>
              </a:buClr>
            </a:pPr>
            <a:r>
              <a:rPr lang="en-US" sz="2000" b="1" dirty="0"/>
              <a:t>Our observations from previous sessions</a:t>
            </a:r>
          </a:p>
          <a:p>
            <a:pPr marL="285750">
              <a:buClr>
                <a:schemeClr val="accent1"/>
              </a:buClr>
            </a:pPr>
            <a:r>
              <a:rPr lang="en-US" sz="2000" b="1" dirty="0"/>
              <a:t>Our commitments to each other to have a successful day</a:t>
            </a:r>
          </a:p>
          <a:p>
            <a:pPr marL="285750">
              <a:buClr>
                <a:schemeClr val="accent1"/>
              </a:buClr>
            </a:pPr>
            <a:r>
              <a:rPr lang="en-US" sz="2000" b="1" dirty="0"/>
              <a:t>Anything additional to make this a great environment</a:t>
            </a:r>
          </a:p>
          <a:p>
            <a:pPr marL="285750">
              <a:buClr>
                <a:schemeClr val="accent1"/>
              </a:buClr>
            </a:pPr>
            <a:r>
              <a:rPr lang="en-US" sz="2000" b="1" dirty="0"/>
              <a:t>Parking lot</a:t>
            </a:r>
          </a:p>
        </p:txBody>
      </p:sp>
    </p:spTree>
    <p:extLst>
      <p:ext uri="{BB962C8B-B14F-4D97-AF65-F5344CB8AC3E}">
        <p14:creationId xmlns:p14="http://schemas.microsoft.com/office/powerpoint/2010/main" val="2704211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1CF7BF-0F60-419F-92CE-A7082A944ADB}"/>
              </a:ext>
            </a:extLst>
          </p:cNvPr>
          <p:cNvSpPr>
            <a:spLocks noGrp="1"/>
          </p:cNvSpPr>
          <p:nvPr>
            <p:ph type="sldNum" sz="quarter" idx="12"/>
          </p:nvPr>
        </p:nvSpPr>
        <p:spPr/>
        <p:txBody>
          <a:bodyPr/>
          <a:lstStyle/>
          <a:p>
            <a:fld id="{18090C9F-5DCB-4435-87BE-0C7FF96518FE}" type="slidenum">
              <a:rPr lang="en-US" smtClean="0"/>
              <a:t>4</a:t>
            </a:fld>
            <a:endParaRPr lang="en-US"/>
          </a:p>
        </p:txBody>
      </p:sp>
      <p:pic>
        <p:nvPicPr>
          <p:cNvPr id="18" name="Picture 17" descr="A close up of a sandy beach&#10;&#10;Description automatically generated">
            <a:extLst>
              <a:ext uri="{FF2B5EF4-FFF2-40B4-BE49-F238E27FC236}">
                <a16:creationId xmlns:a16="http://schemas.microsoft.com/office/drawing/2014/main" id="{F36CC14A-CBD5-4608-8E28-3215962F3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6109" y="375557"/>
            <a:ext cx="4585890" cy="6120947"/>
          </a:xfrm>
          <a:prstGeom prst="rect">
            <a:avLst/>
          </a:prstGeom>
        </p:spPr>
      </p:pic>
      <p:sp>
        <p:nvSpPr>
          <p:cNvPr id="19" name="Content Placeholder 2">
            <a:extLst>
              <a:ext uri="{FF2B5EF4-FFF2-40B4-BE49-F238E27FC236}">
                <a16:creationId xmlns:a16="http://schemas.microsoft.com/office/drawing/2014/main" id="{E245186C-98F1-4A1C-90D6-403832EDD948}"/>
              </a:ext>
            </a:extLst>
          </p:cNvPr>
          <p:cNvSpPr>
            <a:spLocks noGrp="1"/>
          </p:cNvSpPr>
          <p:nvPr>
            <p:ph idx="1"/>
          </p:nvPr>
        </p:nvSpPr>
        <p:spPr>
          <a:xfrm>
            <a:off x="1103694" y="1953128"/>
            <a:ext cx="6358463" cy="3859500"/>
          </a:xfrm>
        </p:spPr>
        <p:txBody>
          <a:bodyPr anchor="ctr">
            <a:normAutofit/>
          </a:bodyPr>
          <a:lstStyle/>
          <a:p>
            <a:pPr marL="171450" indent="-171450">
              <a:buClr>
                <a:srgbClr val="3366CC"/>
              </a:buClr>
              <a:buFont typeface="Wingdings" panose="05000000000000000000" pitchFamily="2" charset="2"/>
              <a:buChar char="ü"/>
            </a:pPr>
            <a:r>
              <a:rPr lang="en-US" dirty="0">
                <a:latin typeface="Corbel" panose="020B0503020204020204" pitchFamily="34" charset="0"/>
              </a:rPr>
              <a:t>What did you experience when you practiced Leadership and Advocacy?</a:t>
            </a:r>
          </a:p>
          <a:p>
            <a:pPr marL="171450" indent="-171450">
              <a:buClr>
                <a:srgbClr val="3366CC"/>
              </a:buClr>
              <a:buFont typeface="Wingdings" panose="05000000000000000000" pitchFamily="2" charset="2"/>
              <a:buChar char="ü"/>
            </a:pPr>
            <a:r>
              <a:rPr lang="en-US" dirty="0">
                <a:latin typeface="Corbel" panose="020B0503020204020204" pitchFamily="34" charset="0"/>
              </a:rPr>
              <a:t>What worked well?</a:t>
            </a:r>
          </a:p>
          <a:p>
            <a:pPr marL="171450" indent="-171450">
              <a:buClr>
                <a:srgbClr val="3366CC"/>
              </a:buClr>
              <a:buFont typeface="Wingdings" panose="05000000000000000000" pitchFamily="2" charset="2"/>
              <a:buChar char="ü"/>
            </a:pPr>
            <a:r>
              <a:rPr lang="en-US" dirty="0">
                <a:latin typeface="Corbel" panose="020B0503020204020204" pitchFamily="34" charset="0"/>
              </a:rPr>
              <a:t>What questions did you have regarding your practice?</a:t>
            </a:r>
          </a:p>
          <a:p>
            <a:pPr marL="171450" indent="-171450">
              <a:buClr>
                <a:srgbClr val="3366CC"/>
              </a:buClr>
              <a:buFont typeface="Wingdings" panose="05000000000000000000" pitchFamily="2" charset="2"/>
              <a:buChar char="ü"/>
            </a:pPr>
            <a:r>
              <a:rPr lang="en-US" dirty="0">
                <a:latin typeface="Corbel" panose="020B0503020204020204" pitchFamily="34" charset="0"/>
              </a:rPr>
              <a:t>What do you think could have enhanced your practice?</a:t>
            </a:r>
          </a:p>
        </p:txBody>
      </p:sp>
      <p:sp>
        <p:nvSpPr>
          <p:cNvPr id="20" name="Title 1">
            <a:extLst>
              <a:ext uri="{FF2B5EF4-FFF2-40B4-BE49-F238E27FC236}">
                <a16:creationId xmlns:a16="http://schemas.microsoft.com/office/drawing/2014/main" id="{43D527C7-D055-40FB-89E1-928F986C0DD8}"/>
              </a:ext>
            </a:extLst>
          </p:cNvPr>
          <p:cNvSpPr>
            <a:spLocks noGrp="1"/>
          </p:cNvSpPr>
          <p:nvPr>
            <p:ph type="title"/>
          </p:nvPr>
        </p:nvSpPr>
        <p:spPr>
          <a:xfrm>
            <a:off x="1136428" y="627564"/>
            <a:ext cx="7474172" cy="1325563"/>
          </a:xfrm>
        </p:spPr>
        <p:txBody>
          <a:bodyPr>
            <a:normAutofit/>
          </a:bodyPr>
          <a:lstStyle/>
          <a:p>
            <a:r>
              <a:rPr lang="en-US" b="1" dirty="0">
                <a:solidFill>
                  <a:schemeClr val="accent1"/>
                </a:solidFill>
                <a:latin typeface="Corbel" panose="020B0503020204020204" pitchFamily="34" charset="0"/>
              </a:rPr>
              <a:t>…Recap</a:t>
            </a:r>
          </a:p>
        </p:txBody>
      </p:sp>
      <p:cxnSp>
        <p:nvCxnSpPr>
          <p:cNvPr id="21" name="Straight Connector 20">
            <a:extLst>
              <a:ext uri="{FF2B5EF4-FFF2-40B4-BE49-F238E27FC236}">
                <a16:creationId xmlns:a16="http://schemas.microsoft.com/office/drawing/2014/main" id="{176F50B1-AEA1-4431-8145-DC437E945ED1}"/>
              </a:ext>
            </a:extLst>
          </p:cNvPr>
          <p:cNvCxnSpPr>
            <a:cxnSpLocks/>
          </p:cNvCxnSpPr>
          <p:nvPr/>
        </p:nvCxnSpPr>
        <p:spPr>
          <a:xfrm>
            <a:off x="1273629" y="1593432"/>
            <a:ext cx="632582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3F3A3058-FFB1-47D2-98A0-43391A198CD9}"/>
              </a:ext>
            </a:extLst>
          </p:cNvPr>
          <p:cNvPicPr>
            <a:picLocks noChangeAspect="1"/>
          </p:cNvPicPr>
          <p:nvPr/>
        </p:nvPicPr>
        <p:blipFill>
          <a:blip r:embed="rId4"/>
          <a:stretch>
            <a:fillRect/>
          </a:stretch>
        </p:blipFill>
        <p:spPr>
          <a:xfrm>
            <a:off x="6672349" y="5847967"/>
            <a:ext cx="927100" cy="622461"/>
          </a:xfrm>
          <a:prstGeom prst="rect">
            <a:avLst/>
          </a:prstGeom>
        </p:spPr>
      </p:pic>
    </p:spTree>
    <p:extLst>
      <p:ext uri="{BB962C8B-B14F-4D97-AF65-F5344CB8AC3E}">
        <p14:creationId xmlns:p14="http://schemas.microsoft.com/office/powerpoint/2010/main" val="38567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yellow, sky, stationary&#10;&#10;Description automatically generated">
            <a:extLst>
              <a:ext uri="{FF2B5EF4-FFF2-40B4-BE49-F238E27FC236}">
                <a16:creationId xmlns:a16="http://schemas.microsoft.com/office/drawing/2014/main" id="{7C89C95E-383F-4ADF-BE7F-AA38C8A2D8FF}"/>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r="37764" b="-1"/>
          <a:stretch/>
        </p:blipFill>
        <p:spPr>
          <a:xfrm>
            <a:off x="5797543" y="10"/>
            <a:ext cx="6394152" cy="6857990"/>
          </a:xfrm>
          <a:prstGeom prst="rect">
            <a:avLst/>
          </a:prstGeom>
        </p:spPr>
      </p:pic>
      <p:pic>
        <p:nvPicPr>
          <p:cNvPr id="18" name="Picture 11">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5" name="Title 1">
            <a:extLst>
              <a:ext uri="{FF2B5EF4-FFF2-40B4-BE49-F238E27FC236}">
                <a16:creationId xmlns:a16="http://schemas.microsoft.com/office/drawing/2014/main" id="{EE0ECE6C-020A-44CD-BF4F-48FCF51BDA8B}"/>
              </a:ext>
            </a:extLst>
          </p:cNvPr>
          <p:cNvSpPr>
            <a:spLocks noGrp="1"/>
          </p:cNvSpPr>
          <p:nvPr>
            <p:ph idx="1"/>
          </p:nvPr>
        </p:nvSpPr>
        <p:spPr>
          <a:xfrm>
            <a:off x="371472" y="1900345"/>
            <a:ext cx="5054600" cy="3788830"/>
          </a:xfrm>
        </p:spPr>
        <p:txBody>
          <a:bodyPr anchor="ctr">
            <a:normAutofit/>
          </a:bodyPr>
          <a:lstStyle/>
          <a:p>
            <a:pPr marL="0" indent="0">
              <a:buNone/>
            </a:pPr>
            <a:r>
              <a:rPr lang="en-US" sz="4400" b="1" dirty="0">
                <a:solidFill>
                  <a:srgbClr val="3366CC"/>
                </a:solidFill>
                <a:latin typeface="Corbel" panose="020B0503020204020204" pitchFamily="34" charset="0"/>
              </a:rPr>
              <a:t>What do they look like in your FSC?</a:t>
            </a:r>
          </a:p>
          <a:p>
            <a:pPr>
              <a:buBlip>
                <a:blip r:embed="rId5"/>
              </a:buBlip>
            </a:pPr>
            <a:r>
              <a:rPr lang="en-US" sz="4400" b="1" dirty="0">
                <a:solidFill>
                  <a:srgbClr val="C00000"/>
                </a:solidFill>
                <a:latin typeface="Corbel" panose="020B0503020204020204" pitchFamily="34" charset="0"/>
              </a:rPr>
              <a:t>Coordination</a:t>
            </a:r>
          </a:p>
          <a:p>
            <a:pPr>
              <a:buBlip>
                <a:blip r:embed="rId5"/>
              </a:buBlip>
            </a:pPr>
            <a:r>
              <a:rPr lang="en-US" sz="4400" b="1" dirty="0">
                <a:solidFill>
                  <a:srgbClr val="C00000"/>
                </a:solidFill>
                <a:latin typeface="Corbel" panose="020B0503020204020204" pitchFamily="34" charset="0"/>
              </a:rPr>
              <a:t>Connecting</a:t>
            </a:r>
          </a:p>
          <a:p>
            <a:pPr marL="0" indent="0">
              <a:buNone/>
            </a:pPr>
            <a:endParaRPr lang="en-US" sz="4400" b="1" dirty="0">
              <a:solidFill>
                <a:srgbClr val="000000"/>
              </a:solidFill>
              <a:latin typeface="Corbel" panose="020B0503020204020204" pitchFamily="34" charset="0"/>
            </a:endParaRPr>
          </a:p>
        </p:txBody>
      </p:sp>
      <p:sp>
        <p:nvSpPr>
          <p:cNvPr id="4" name="Slide Number Placeholder 3">
            <a:extLst>
              <a:ext uri="{FF2B5EF4-FFF2-40B4-BE49-F238E27FC236}">
                <a16:creationId xmlns:a16="http://schemas.microsoft.com/office/drawing/2014/main" id="{FA37D6DB-4060-4E46-8BE7-1A0F427575A0}"/>
              </a:ext>
            </a:extLst>
          </p:cNvPr>
          <p:cNvSpPr>
            <a:spLocks noGrp="1"/>
          </p:cNvSpPr>
          <p:nvPr>
            <p:ph type="sldNum" sz="quarter" idx="12"/>
          </p:nvPr>
        </p:nvSpPr>
        <p:spPr>
          <a:xfrm>
            <a:off x="10825930" y="6223702"/>
            <a:ext cx="570728" cy="314067"/>
          </a:xfrm>
        </p:spPr>
        <p:txBody>
          <a:bodyPr>
            <a:normAutofit/>
          </a:bodyPr>
          <a:lstStyle/>
          <a:p>
            <a:pPr>
              <a:spcAft>
                <a:spcPts val="600"/>
              </a:spcAft>
            </a:pPr>
            <a:fld id="{18090C9F-5DCB-4435-87BE-0C7FF96518FE}" type="slidenum">
              <a:rPr lang="en-US" sz="1100">
                <a:solidFill>
                  <a:srgbClr val="FFFFFF"/>
                </a:solidFill>
              </a:rPr>
              <a:pPr>
                <a:spcAft>
                  <a:spcPts val="600"/>
                </a:spcAft>
              </a:pPr>
              <a:t>5</a:t>
            </a:fld>
            <a:endParaRPr lang="en-US" sz="1100">
              <a:solidFill>
                <a:srgbClr val="FFFFFF"/>
              </a:solidFill>
            </a:endParaRPr>
          </a:p>
        </p:txBody>
      </p:sp>
      <p:pic>
        <p:nvPicPr>
          <p:cNvPr id="13" name="Picture 12">
            <a:extLst>
              <a:ext uri="{FF2B5EF4-FFF2-40B4-BE49-F238E27FC236}">
                <a16:creationId xmlns:a16="http://schemas.microsoft.com/office/drawing/2014/main" id="{01C550DF-4872-4CE9-8D9B-8D450EB63806}"/>
              </a:ext>
            </a:extLst>
          </p:cNvPr>
          <p:cNvPicPr>
            <a:picLocks noChangeAspect="1"/>
          </p:cNvPicPr>
          <p:nvPr/>
        </p:nvPicPr>
        <p:blipFill>
          <a:blip r:embed="rId6"/>
          <a:stretch>
            <a:fillRect/>
          </a:stretch>
        </p:blipFill>
        <p:spPr>
          <a:xfrm>
            <a:off x="5016576" y="6193272"/>
            <a:ext cx="990038" cy="664718"/>
          </a:xfrm>
          <a:prstGeom prst="rect">
            <a:avLst/>
          </a:prstGeom>
        </p:spPr>
      </p:pic>
      <p:cxnSp>
        <p:nvCxnSpPr>
          <p:cNvPr id="15" name="Straight Connector 14">
            <a:extLst>
              <a:ext uri="{FF2B5EF4-FFF2-40B4-BE49-F238E27FC236}">
                <a16:creationId xmlns:a16="http://schemas.microsoft.com/office/drawing/2014/main" id="{2EFBFDDC-935B-41F4-8A00-A495C394E8DD}"/>
              </a:ext>
            </a:extLst>
          </p:cNvPr>
          <p:cNvCxnSpPr>
            <a:cxnSpLocks/>
          </p:cNvCxnSpPr>
          <p:nvPr/>
        </p:nvCxnSpPr>
        <p:spPr>
          <a:xfrm rot="5400000">
            <a:off x="3707471" y="3454315"/>
            <a:ext cx="3722916" cy="2869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CDC6894-27CF-45B0-B1CA-C4686A77D1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295622"/>
            <a:ext cx="1618876" cy="395128"/>
          </a:xfrm>
          <a:prstGeom prst="rect">
            <a:avLst/>
          </a:prstGeom>
        </p:spPr>
      </p:pic>
    </p:spTree>
    <p:extLst>
      <p:ext uri="{BB962C8B-B14F-4D97-AF65-F5344CB8AC3E}">
        <p14:creationId xmlns:p14="http://schemas.microsoft.com/office/powerpoint/2010/main" val="98490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EB33F-746D-4964-BE3C-6C858C7104C6}"/>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latin typeface="Corbel" panose="020B0503020204020204" pitchFamily="34" charset="0"/>
              </a:rPr>
              <a:t> Coordination</a:t>
            </a:r>
          </a:p>
        </p:txBody>
      </p:sp>
      <p:cxnSp>
        <p:nvCxnSpPr>
          <p:cNvPr id="26" name="Straight Connector 2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91CEA4A9-ECED-4EDF-A92E-253D6F88E9E0}"/>
              </a:ext>
            </a:extLst>
          </p:cNvPr>
          <p:cNvSpPr>
            <a:spLocks noGrp="1"/>
          </p:cNvSpPr>
          <p:nvPr>
            <p:ph idx="1"/>
          </p:nvPr>
        </p:nvSpPr>
        <p:spPr>
          <a:xfrm>
            <a:off x="4849199" y="320040"/>
            <a:ext cx="7201286" cy="6217920"/>
          </a:xfrm>
        </p:spPr>
        <p:txBody>
          <a:bodyPr anchor="ctr">
            <a:normAutofit/>
          </a:bodyPr>
          <a:lstStyle/>
          <a:p>
            <a:pPr marL="0" indent="0">
              <a:spcAft>
                <a:spcPts val="600"/>
              </a:spcAft>
              <a:buNone/>
            </a:pPr>
            <a:r>
              <a:rPr lang="en-US" dirty="0">
                <a:ea typeface="Arial" charset="0"/>
                <a:cs typeface="Arial" charset="0"/>
              </a:rPr>
              <a:t>FSCs create a sense of community among the families and individual family members by helping them be an active part of their Center and community through volunteer work.  FSCs coordinate the recruitment of individuals, families, partners and volunteers in the community to provide skill building programs, services, and activities.</a:t>
            </a:r>
          </a:p>
          <a:p>
            <a:pPr marL="0" indent="0">
              <a:spcAft>
                <a:spcPts val="600"/>
              </a:spcAft>
              <a:buNone/>
            </a:pPr>
            <a:r>
              <a:rPr lang="en-US" dirty="0">
                <a:ea typeface="Arial" charset="0"/>
                <a:cs typeface="Arial" charset="0"/>
              </a:rPr>
              <a:t>Opportunities for families and individual family members to connect within a community can increase the community’s social capital (Dijken, Stam, &amp; Winter, 2016).</a:t>
            </a:r>
          </a:p>
        </p:txBody>
      </p:sp>
      <p:sp>
        <p:nvSpPr>
          <p:cNvPr id="4" name="Slide Number Placeholder 3">
            <a:extLst>
              <a:ext uri="{FF2B5EF4-FFF2-40B4-BE49-F238E27FC236}">
                <a16:creationId xmlns:a16="http://schemas.microsoft.com/office/drawing/2014/main" id="{AD2508B0-912F-41F8-8A4A-6BFF25C04E93}"/>
              </a:ext>
            </a:extLst>
          </p:cNvPr>
          <p:cNvSpPr>
            <a:spLocks noGrp="1"/>
          </p:cNvSpPr>
          <p:nvPr>
            <p:ph type="sldNum" sz="quarter" idx="12"/>
          </p:nvPr>
        </p:nvSpPr>
        <p:spPr>
          <a:xfrm>
            <a:off x="10571516" y="6033479"/>
            <a:ext cx="782283" cy="365125"/>
          </a:xfrm>
        </p:spPr>
        <p:txBody>
          <a:bodyPr>
            <a:normAutofit/>
          </a:bodyPr>
          <a:lstStyle/>
          <a:p>
            <a:pPr>
              <a:spcAft>
                <a:spcPts val="600"/>
              </a:spcAft>
            </a:pPr>
            <a:fld id="{18090C9F-5DCB-4435-87BE-0C7FF96518FE}" type="slidenum">
              <a:rPr lang="en-US" sz="1050">
                <a:solidFill>
                  <a:schemeClr val="tx1">
                    <a:alpha val="80000"/>
                  </a:schemeClr>
                </a:solidFill>
              </a:rPr>
              <a:pPr>
                <a:spcAft>
                  <a:spcPts val="600"/>
                </a:spcAft>
              </a:pPr>
              <a:t>6</a:t>
            </a:fld>
            <a:endParaRPr lang="en-US" sz="1050">
              <a:solidFill>
                <a:schemeClr val="tx1">
                  <a:alpha val="80000"/>
                </a:schemeClr>
              </a:solidFill>
            </a:endParaRPr>
          </a:p>
        </p:txBody>
      </p:sp>
      <p:sp>
        <p:nvSpPr>
          <p:cNvPr id="3" name="Rectangle 2">
            <a:extLst>
              <a:ext uri="{FF2B5EF4-FFF2-40B4-BE49-F238E27FC236}">
                <a16:creationId xmlns:a16="http://schemas.microsoft.com/office/drawing/2014/main" id="{DDC3C360-F794-4E8F-8ABF-0B17EBBDCFB5}"/>
              </a:ext>
            </a:extLst>
          </p:cNvPr>
          <p:cNvSpPr/>
          <p:nvPr/>
        </p:nvSpPr>
        <p:spPr>
          <a:xfrm>
            <a:off x="11751109" y="6514068"/>
            <a:ext cx="341760" cy="276999"/>
          </a:xfrm>
          <a:prstGeom prst="rect">
            <a:avLst/>
          </a:prstGeom>
        </p:spPr>
        <p:txBody>
          <a:bodyPr wrap="none">
            <a:spAutoFit/>
          </a:bodyPr>
          <a:lstStyle/>
          <a:p>
            <a:r>
              <a:rPr lang="en-US" sz="1200" dirty="0"/>
              <a:t>19</a:t>
            </a:r>
          </a:p>
        </p:txBody>
      </p:sp>
      <p:cxnSp>
        <p:nvCxnSpPr>
          <p:cNvPr id="8" name="Straight Connector 7">
            <a:extLst>
              <a:ext uri="{FF2B5EF4-FFF2-40B4-BE49-F238E27FC236}">
                <a16:creationId xmlns:a16="http://schemas.microsoft.com/office/drawing/2014/main" id="{DC25E323-6540-4538-86E2-73868CCA4EC1}"/>
              </a:ext>
            </a:extLst>
          </p:cNvPr>
          <p:cNvCxnSpPr>
            <a:cxnSpLocks/>
          </p:cNvCxnSpPr>
          <p:nvPr/>
        </p:nvCxnSpPr>
        <p:spPr>
          <a:xfrm>
            <a:off x="1126282" y="3632115"/>
            <a:ext cx="3528014"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76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EB33F-746D-4964-BE3C-6C858C7104C6}"/>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latin typeface="Corbel" panose="020B0503020204020204" pitchFamily="34" charset="0"/>
              </a:rPr>
              <a:t> Connecting</a:t>
            </a:r>
          </a:p>
        </p:txBody>
      </p:sp>
      <p:cxnSp>
        <p:nvCxnSpPr>
          <p:cNvPr id="26" name="Straight Connector 2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91CEA4A9-ECED-4EDF-A92E-253D6F88E9E0}"/>
              </a:ext>
            </a:extLst>
          </p:cNvPr>
          <p:cNvSpPr>
            <a:spLocks noGrp="1"/>
          </p:cNvSpPr>
          <p:nvPr>
            <p:ph idx="1"/>
          </p:nvPr>
        </p:nvSpPr>
        <p:spPr>
          <a:xfrm>
            <a:off x="4976031" y="320040"/>
            <a:ext cx="6894404" cy="6217920"/>
          </a:xfrm>
        </p:spPr>
        <p:txBody>
          <a:bodyPr anchor="ctr">
            <a:normAutofit/>
          </a:bodyPr>
          <a:lstStyle/>
          <a:p>
            <a:pPr marL="0" indent="0">
              <a:spcAft>
                <a:spcPts val="600"/>
              </a:spcAft>
              <a:buNone/>
            </a:pPr>
            <a:r>
              <a:rPr lang="en-US" dirty="0">
                <a:ea typeface="Arial" charset="0"/>
                <a:cs typeface="Arial" charset="0"/>
              </a:rPr>
              <a:t>FSCs provide referrals and linkages to external community resources that are identified with families and/or individual family members.</a:t>
            </a:r>
          </a:p>
          <a:p>
            <a:pPr marL="0" indent="0">
              <a:spcAft>
                <a:spcPts val="600"/>
              </a:spcAft>
              <a:buNone/>
            </a:pPr>
            <a:r>
              <a:rPr lang="en-US" dirty="0">
                <a:ea typeface="Arial" charset="0"/>
                <a:cs typeface="Arial" charset="0"/>
              </a:rPr>
              <a:t>Social supports must be integrated into a broad network of family services in order to meet the varying needs of families (Thompson, 2015).</a:t>
            </a:r>
          </a:p>
          <a:p>
            <a:pPr marL="0" indent="0">
              <a:spcAft>
                <a:spcPts val="600"/>
              </a:spcAft>
              <a:buNone/>
            </a:pPr>
            <a:r>
              <a:rPr lang="en-US" dirty="0">
                <a:ea typeface="Arial" charset="0"/>
                <a:cs typeface="Arial" charset="0"/>
              </a:rPr>
              <a:t>There is increased evidence that adequate social and material supports are necessary for children’s safety (Pelton, 2015; Thompson, 2015).</a:t>
            </a:r>
          </a:p>
        </p:txBody>
      </p:sp>
      <p:sp>
        <p:nvSpPr>
          <p:cNvPr id="4" name="Slide Number Placeholder 3">
            <a:extLst>
              <a:ext uri="{FF2B5EF4-FFF2-40B4-BE49-F238E27FC236}">
                <a16:creationId xmlns:a16="http://schemas.microsoft.com/office/drawing/2014/main" id="{AD2508B0-912F-41F8-8A4A-6BFF25C04E93}"/>
              </a:ext>
            </a:extLst>
          </p:cNvPr>
          <p:cNvSpPr>
            <a:spLocks noGrp="1"/>
          </p:cNvSpPr>
          <p:nvPr>
            <p:ph type="sldNum" sz="quarter" idx="12"/>
          </p:nvPr>
        </p:nvSpPr>
        <p:spPr>
          <a:xfrm>
            <a:off x="10571516" y="6033479"/>
            <a:ext cx="782283" cy="365125"/>
          </a:xfrm>
        </p:spPr>
        <p:txBody>
          <a:bodyPr>
            <a:normAutofit/>
          </a:bodyPr>
          <a:lstStyle/>
          <a:p>
            <a:pPr>
              <a:spcAft>
                <a:spcPts val="600"/>
              </a:spcAft>
            </a:pPr>
            <a:fld id="{18090C9F-5DCB-4435-87BE-0C7FF96518FE}" type="slidenum">
              <a:rPr lang="en-US" sz="1050">
                <a:solidFill>
                  <a:schemeClr val="tx1">
                    <a:alpha val="80000"/>
                  </a:schemeClr>
                </a:solidFill>
              </a:rPr>
              <a:pPr>
                <a:spcAft>
                  <a:spcPts val="600"/>
                </a:spcAft>
              </a:pPr>
              <a:t>7</a:t>
            </a:fld>
            <a:endParaRPr lang="en-US" sz="1050">
              <a:solidFill>
                <a:schemeClr val="tx1">
                  <a:alpha val="80000"/>
                </a:schemeClr>
              </a:solidFill>
            </a:endParaRPr>
          </a:p>
        </p:txBody>
      </p:sp>
      <p:sp>
        <p:nvSpPr>
          <p:cNvPr id="7" name="Rectangle 6">
            <a:extLst>
              <a:ext uri="{FF2B5EF4-FFF2-40B4-BE49-F238E27FC236}">
                <a16:creationId xmlns:a16="http://schemas.microsoft.com/office/drawing/2014/main" id="{E33717D7-0987-4CB7-BB2C-6E01C59E799A}"/>
              </a:ext>
            </a:extLst>
          </p:cNvPr>
          <p:cNvSpPr/>
          <p:nvPr/>
        </p:nvSpPr>
        <p:spPr>
          <a:xfrm>
            <a:off x="11751109" y="6514068"/>
            <a:ext cx="341760" cy="276999"/>
          </a:xfrm>
          <a:prstGeom prst="rect">
            <a:avLst/>
          </a:prstGeom>
        </p:spPr>
        <p:txBody>
          <a:bodyPr wrap="none">
            <a:spAutoFit/>
          </a:bodyPr>
          <a:lstStyle/>
          <a:p>
            <a:r>
              <a:rPr lang="en-US" sz="1200" dirty="0"/>
              <a:t>20</a:t>
            </a:r>
          </a:p>
        </p:txBody>
      </p:sp>
      <p:cxnSp>
        <p:nvCxnSpPr>
          <p:cNvPr id="8" name="Straight Connector 7">
            <a:extLst>
              <a:ext uri="{FF2B5EF4-FFF2-40B4-BE49-F238E27FC236}">
                <a16:creationId xmlns:a16="http://schemas.microsoft.com/office/drawing/2014/main" id="{79104E23-B6EB-45AF-945E-AA274BC9CD19}"/>
              </a:ext>
            </a:extLst>
          </p:cNvPr>
          <p:cNvCxnSpPr>
            <a:cxnSpLocks/>
          </p:cNvCxnSpPr>
          <p:nvPr/>
        </p:nvCxnSpPr>
        <p:spPr>
          <a:xfrm>
            <a:off x="1524000" y="3733715"/>
            <a:ext cx="3130296"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3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around each other&#10;&#10;Description automatically generated">
            <a:extLst>
              <a:ext uri="{FF2B5EF4-FFF2-40B4-BE49-F238E27FC236}">
                <a16:creationId xmlns:a16="http://schemas.microsoft.com/office/drawing/2014/main" id="{AA6BBDFB-6F8B-4C6E-9B6E-9CF3D1968F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21" b="12210"/>
          <a:stretch/>
        </p:blipFill>
        <p:spPr>
          <a:xfrm>
            <a:off x="20" y="10"/>
            <a:ext cx="12191980" cy="6857990"/>
          </a:xfrm>
          <a:prstGeom prst="rect">
            <a:avLst/>
          </a:prstGeom>
        </p:spPr>
      </p:pic>
      <p:sp>
        <p:nvSpPr>
          <p:cNvPr id="2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1" name="Title 1">
            <a:extLst>
              <a:ext uri="{FF2B5EF4-FFF2-40B4-BE49-F238E27FC236}">
                <a16:creationId xmlns:a16="http://schemas.microsoft.com/office/drawing/2014/main" id="{F7279517-8D20-4D6A-87D0-4B74AB7E8557}"/>
              </a:ext>
            </a:extLst>
          </p:cNvPr>
          <p:cNvSpPr>
            <a:spLocks noGrp="1"/>
          </p:cNvSpPr>
          <p:nvPr>
            <p:ph type="title"/>
          </p:nvPr>
        </p:nvSpPr>
        <p:spPr>
          <a:xfrm>
            <a:off x="7852541" y="3644900"/>
            <a:ext cx="4190999" cy="1818416"/>
          </a:xfrm>
        </p:spPr>
        <p:txBody>
          <a:bodyPr vert="horz" lIns="91440" tIns="45720" rIns="91440" bIns="45720" rtlCol="0" anchor="ctr">
            <a:normAutofit/>
          </a:bodyPr>
          <a:lstStyle/>
          <a:p>
            <a:pPr algn="ctr"/>
            <a:r>
              <a:rPr lang="en-US" sz="3600" b="1" dirty="0">
                <a:solidFill>
                  <a:srgbClr val="3366CC"/>
                </a:solidFill>
                <a:latin typeface="Corbel" panose="020B0503020204020204" pitchFamily="34" charset="0"/>
              </a:rPr>
              <a:t>Explore</a:t>
            </a:r>
            <a:r>
              <a:rPr lang="en-US" sz="4200" b="1" dirty="0">
                <a:solidFill>
                  <a:srgbClr val="C00000"/>
                </a:solidFill>
                <a:latin typeface="Corbel" panose="020B0503020204020204" pitchFamily="34" charset="0"/>
              </a:rPr>
              <a:t> COORDINATION</a:t>
            </a:r>
          </a:p>
        </p:txBody>
      </p:sp>
      <p:sp>
        <p:nvSpPr>
          <p:cNvPr id="4" name="Slide Number Placeholder 3">
            <a:extLst>
              <a:ext uri="{FF2B5EF4-FFF2-40B4-BE49-F238E27FC236}">
                <a16:creationId xmlns:a16="http://schemas.microsoft.com/office/drawing/2014/main" id="{A3D27BC3-5292-4155-9801-2965FB3885FC}"/>
              </a:ext>
            </a:extLst>
          </p:cNvPr>
          <p:cNvSpPr>
            <a:spLocks noGrp="1"/>
          </p:cNvSpPr>
          <p:nvPr>
            <p:ph type="sldNum" sz="quarter" idx="12"/>
          </p:nvPr>
        </p:nvSpPr>
        <p:spPr>
          <a:xfrm>
            <a:off x="9765160" y="6492865"/>
            <a:ext cx="407539" cy="365135"/>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a:bodyPr>
          <a:lstStyle/>
          <a:p>
            <a:pPr algn="ctr">
              <a:lnSpc>
                <a:spcPct val="90000"/>
              </a:lnSpc>
              <a:spcAft>
                <a:spcPts val="600"/>
              </a:spcAft>
              <a:defRPr/>
            </a:pPr>
            <a:fld id="{18090C9F-5DCB-4435-87BE-0C7FF96518FE}" type="slidenum">
              <a:rPr lang="en-US">
                <a:solidFill>
                  <a:schemeClr val="tx1"/>
                </a:solidFill>
                <a:latin typeface="Calibri" panose="020F0502020204030204"/>
              </a:rPr>
              <a:pPr algn="ctr">
                <a:lnSpc>
                  <a:spcPct val="90000"/>
                </a:lnSpc>
                <a:spcAft>
                  <a:spcPts val="600"/>
                </a:spcAft>
                <a:defRPr/>
              </a:pPr>
              <a:t>8</a:t>
            </a:fld>
            <a:endParaRPr lang="en-US">
              <a:solidFill>
                <a:schemeClr val="tx1"/>
              </a:solidFill>
              <a:latin typeface="Calibri" panose="020F0502020204030204"/>
            </a:endParaRPr>
          </a:p>
        </p:txBody>
      </p:sp>
      <p:cxnSp>
        <p:nvCxnSpPr>
          <p:cNvPr id="25" name="Straight Connector 2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799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0EB33F-746D-4964-BE3C-6C858C7104C6}"/>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latin typeface="Corbel" panose="020B0503020204020204" pitchFamily="34" charset="0"/>
              </a:rPr>
              <a:t> Coordination</a:t>
            </a:r>
          </a:p>
        </p:txBody>
      </p:sp>
      <p:cxnSp>
        <p:nvCxnSpPr>
          <p:cNvPr id="26" name="Straight Connector 25">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91CEA4A9-ECED-4EDF-A92E-253D6F88E9E0}"/>
              </a:ext>
            </a:extLst>
          </p:cNvPr>
          <p:cNvSpPr>
            <a:spLocks noGrp="1"/>
          </p:cNvSpPr>
          <p:nvPr>
            <p:ph idx="1"/>
          </p:nvPr>
        </p:nvSpPr>
        <p:spPr>
          <a:xfrm>
            <a:off x="4849199" y="320040"/>
            <a:ext cx="7201286" cy="6217920"/>
          </a:xfrm>
        </p:spPr>
        <p:txBody>
          <a:bodyPr anchor="ctr">
            <a:normAutofit/>
          </a:bodyPr>
          <a:lstStyle/>
          <a:p>
            <a:pPr marL="0" indent="0">
              <a:spcAft>
                <a:spcPts val="600"/>
              </a:spcAft>
              <a:buNone/>
            </a:pPr>
            <a:r>
              <a:rPr lang="en-US" dirty="0">
                <a:ea typeface="Arial" charset="0"/>
                <a:cs typeface="Arial" charset="0"/>
              </a:rPr>
              <a:t>FSCs create a sense of community among the families and individual family members by helping them be an active part of their Center and community through volunteer work.  FSCs coordinate the recruitment of individuals, families, partners and volunteers in the community to provide skill building programs, services, and activities.</a:t>
            </a:r>
          </a:p>
          <a:p>
            <a:pPr marL="0" indent="0">
              <a:spcAft>
                <a:spcPts val="600"/>
              </a:spcAft>
              <a:buNone/>
            </a:pPr>
            <a:r>
              <a:rPr lang="en-US" dirty="0">
                <a:ea typeface="Arial" charset="0"/>
                <a:cs typeface="Arial" charset="0"/>
              </a:rPr>
              <a:t>Opportunities for families and individual family members to connect within a community can increase the community’s social capital (Dijken, Stam, &amp; Winter, 2016).</a:t>
            </a:r>
          </a:p>
        </p:txBody>
      </p:sp>
      <p:sp>
        <p:nvSpPr>
          <p:cNvPr id="4" name="Slide Number Placeholder 3">
            <a:extLst>
              <a:ext uri="{FF2B5EF4-FFF2-40B4-BE49-F238E27FC236}">
                <a16:creationId xmlns:a16="http://schemas.microsoft.com/office/drawing/2014/main" id="{AD2508B0-912F-41F8-8A4A-6BFF25C04E93}"/>
              </a:ext>
            </a:extLst>
          </p:cNvPr>
          <p:cNvSpPr>
            <a:spLocks noGrp="1"/>
          </p:cNvSpPr>
          <p:nvPr>
            <p:ph type="sldNum" sz="quarter" idx="12"/>
          </p:nvPr>
        </p:nvSpPr>
        <p:spPr>
          <a:xfrm>
            <a:off x="10571516" y="6033479"/>
            <a:ext cx="782283"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8090C9F-5DCB-4435-87BE-0C7FF96518FE}" type="slidenum">
              <a:rPr kumimoji="0" lang="en-US" sz="1050" b="0" i="0" u="none" strike="noStrike" kern="1200" cap="none" spc="0" normalizeH="0" baseline="0" noProof="0">
                <a:ln>
                  <a:noFill/>
                </a:ln>
                <a:solidFill>
                  <a:prstClr val="black">
                    <a:alpha val="8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050" b="0" i="0" u="none" strike="noStrike" kern="1200" cap="none" spc="0" normalizeH="0" baseline="0" noProof="0">
              <a:ln>
                <a:noFill/>
              </a:ln>
              <a:solidFill>
                <a:prstClr val="black">
                  <a:alpha val="80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DC3C360-F794-4E8F-8ABF-0B17EBBDCFB5}"/>
              </a:ext>
            </a:extLst>
          </p:cNvPr>
          <p:cNvSpPr/>
          <p:nvPr/>
        </p:nvSpPr>
        <p:spPr>
          <a:xfrm>
            <a:off x="11751109" y="6514068"/>
            <a:ext cx="34176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19</a:t>
            </a:r>
          </a:p>
        </p:txBody>
      </p:sp>
      <p:cxnSp>
        <p:nvCxnSpPr>
          <p:cNvPr id="8" name="Straight Connector 7">
            <a:extLst>
              <a:ext uri="{FF2B5EF4-FFF2-40B4-BE49-F238E27FC236}">
                <a16:creationId xmlns:a16="http://schemas.microsoft.com/office/drawing/2014/main" id="{DC25E323-6540-4538-86E2-73868CCA4EC1}"/>
              </a:ext>
            </a:extLst>
          </p:cNvPr>
          <p:cNvCxnSpPr>
            <a:cxnSpLocks/>
          </p:cNvCxnSpPr>
          <p:nvPr/>
        </p:nvCxnSpPr>
        <p:spPr>
          <a:xfrm>
            <a:off x="1126282" y="3632115"/>
            <a:ext cx="3528014"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96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E24CEB7E3A1814EB28646B49066FA6F" ma:contentTypeVersion="7" ma:contentTypeDescription="Create a new document." ma:contentTypeScope="" ma:versionID="804b6a7ae8a29fdc61a0209999288de3">
  <xsd:schema xmlns:xsd="http://www.w3.org/2001/XMLSchema" xmlns:xs="http://www.w3.org/2001/XMLSchema" xmlns:p="http://schemas.microsoft.com/office/2006/metadata/properties" xmlns:ns3="2d1fbe0e-b05a-47cb-a4b4-a5649e04e38a" xmlns:ns4="081cedbc-1ce7-42c9-afd9-418410353789" targetNamespace="http://schemas.microsoft.com/office/2006/metadata/properties" ma:root="true" ma:fieldsID="a7ece404241ba319c1fa0053d57e4a49" ns3:_="" ns4:_="">
    <xsd:import namespace="2d1fbe0e-b05a-47cb-a4b4-a5649e04e38a"/>
    <xsd:import namespace="081cedbc-1ce7-42c9-afd9-41841035378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1fbe0e-b05a-47cb-a4b4-a5649e04e3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1cedbc-1ce7-42c9-afd9-4184103537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D76FB4-5AEB-4C3A-8F13-5334B95B8780}">
  <ds:schemaRefs>
    <ds:schemaRef ds:uri="2d1fbe0e-b05a-47cb-a4b4-a5649e04e38a"/>
    <ds:schemaRef ds:uri="081cedbc-1ce7-42c9-afd9-418410353789"/>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EB04778-FDDE-4A25-A679-6238CDB1E8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1fbe0e-b05a-47cb-a4b4-a5649e04e38a"/>
    <ds:schemaRef ds:uri="081cedbc-1ce7-42c9-afd9-4184103537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D275B0-2D9A-4312-A23A-E219564A7E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1133</TotalTime>
  <Words>1185</Words>
  <Application>Microsoft Office PowerPoint</Application>
  <PresentationFormat>Widescreen</PresentationFormat>
  <Paragraphs>155</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Corbel</vt:lpstr>
      <vt:lpstr>Jokerman</vt:lpstr>
      <vt:lpstr>Wingdings</vt:lpstr>
      <vt:lpstr>Office Theme</vt:lpstr>
      <vt:lpstr>PowerPoint Presentation</vt:lpstr>
      <vt:lpstr>Desired Outcomes Session 4</vt:lpstr>
      <vt:lpstr>PowerPoint Presentation</vt:lpstr>
      <vt:lpstr>…Recap</vt:lpstr>
      <vt:lpstr>PowerPoint Presentation</vt:lpstr>
      <vt:lpstr> Coordination</vt:lpstr>
      <vt:lpstr> Connecting</vt:lpstr>
      <vt:lpstr>Explore COORDINATION</vt:lpstr>
      <vt:lpstr> Coordination</vt:lpstr>
      <vt:lpstr>What can be expected at any FSC?</vt:lpstr>
      <vt:lpstr>Coordination – Expected Activities</vt:lpstr>
      <vt:lpstr>What are the Indicators?</vt:lpstr>
      <vt:lpstr>Coordination - Prioritized Behavioral Indicators</vt:lpstr>
      <vt:lpstr>Deconstructing Coordination</vt:lpstr>
      <vt:lpstr>Explore CONNECTING</vt:lpstr>
      <vt:lpstr> Connecting</vt:lpstr>
      <vt:lpstr>Connecting - Expected</vt:lpstr>
      <vt:lpstr>What are the Indicators?</vt:lpstr>
      <vt:lpstr>Connecting - Prioritized Behavioral Indicators</vt:lpstr>
      <vt:lpstr>Deconstructing Connecting</vt:lpstr>
      <vt:lpstr>Coordination Connecting  Ideas to Integrate</vt:lpstr>
      <vt:lpstr>Knowledge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Abhishek Kumar</dc:creator>
  <cp:lastModifiedBy>Sean Murphy</cp:lastModifiedBy>
  <cp:revision>66</cp:revision>
  <cp:lastPrinted>2019-11-26T14:31:12Z</cp:lastPrinted>
  <dcterms:created xsi:type="dcterms:W3CDTF">2019-11-22T16:55:08Z</dcterms:created>
  <dcterms:modified xsi:type="dcterms:W3CDTF">2020-01-29T20:19:03Z</dcterms:modified>
</cp:coreProperties>
</file>